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60" r:id="rId2"/>
    <p:sldId id="288" r:id="rId3"/>
    <p:sldId id="297" r:id="rId4"/>
    <p:sldId id="295" r:id="rId5"/>
    <p:sldId id="298" r:id="rId6"/>
    <p:sldId id="296" r:id="rId7"/>
    <p:sldId id="292" r:id="rId8"/>
    <p:sldId id="294" r:id="rId9"/>
    <p:sldId id="300" r:id="rId10"/>
    <p:sldId id="293" r:id="rId11"/>
    <p:sldId id="301" r:id="rId12"/>
    <p:sldId id="289" r:id="rId13"/>
    <p:sldId id="290" r:id="rId14"/>
    <p:sldId id="291" r:id="rId15"/>
    <p:sldId id="312" r:id="rId16"/>
    <p:sldId id="314" r:id="rId17"/>
    <p:sldId id="313" r:id="rId18"/>
    <p:sldId id="310" r:id="rId19"/>
    <p:sldId id="309" r:id="rId20"/>
    <p:sldId id="304" r:id="rId21"/>
    <p:sldId id="305" r:id="rId22"/>
    <p:sldId id="302" r:id="rId23"/>
    <p:sldId id="306" r:id="rId24"/>
    <p:sldId id="311" r:id="rId25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52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222"/>
    <a:srgbClr val="00376C"/>
    <a:srgbClr val="808004"/>
    <a:srgbClr val="B4B65D"/>
    <a:srgbClr val="000000"/>
    <a:srgbClr val="245122"/>
    <a:srgbClr val="30CA0F"/>
    <a:srgbClr val="FAFC16"/>
    <a:srgbClr val="B1AF10"/>
    <a:srgbClr val="DB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67" autoAdjust="0"/>
    <p:restoredTop sz="74772" autoAdjust="0"/>
  </p:normalViewPr>
  <p:slideViewPr>
    <p:cSldViewPr>
      <p:cViewPr varScale="1">
        <p:scale>
          <a:sx n="86" d="100"/>
          <a:sy n="86" d="100"/>
        </p:scale>
        <p:origin x="1056" y="90"/>
      </p:cViewPr>
      <p:guideLst>
        <p:guide orient="horz" pos="2160"/>
        <p:guide pos="52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0" d="100"/>
        <a:sy n="120" d="100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333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7B45B7-FEFD-1542-A2E1-CBFDBDCBAC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1BD2BA-8D5C-C34D-8DBA-F8E361120D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07FCDB-C153-8643-B2AF-02D4EB305526}" type="datetimeFigureOut">
              <a:rPr lang="de-DE" smtClean="0"/>
              <a:t>26.02.2019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313614-E95C-D346-A51B-78DA27B82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D2CA59-5E6D-3F4A-BAA0-7A11175F12B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A860A9-6BE0-6A43-8C41-51C3B58D58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43480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2410EB-865D-4E43-BE1E-3C7CA205ABCD}" type="datetimeFigureOut">
              <a:rPr lang="de-DE" smtClean="0"/>
              <a:pPr/>
              <a:t>26.02.2019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33C19F-2B6D-4F71-B67F-7C03FF265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8950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3C19F-2B6D-4F71-B67F-7C03FF265855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7214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/>
              <a:t>not </a:t>
            </a:r>
            <a:r>
              <a:rPr lang="de-DE" baseline="0" dirty="0" err="1"/>
              <a:t>shown</a:t>
            </a:r>
            <a:r>
              <a:rPr lang="de-DE" baseline="0" dirty="0"/>
              <a:t>: </a:t>
            </a:r>
            <a:r>
              <a:rPr lang="de-DE" baseline="0" dirty="0" err="1"/>
              <a:t>tooltips</a:t>
            </a:r>
            <a:r>
              <a:rPr lang="de-DE" baseline="0" dirty="0"/>
              <a:t>, </a:t>
            </a:r>
            <a:r>
              <a:rPr lang="de-DE" baseline="0" dirty="0" err="1"/>
              <a:t>cursors</a:t>
            </a:r>
            <a:r>
              <a:rPr lang="de-DE" baseline="0" dirty="0"/>
              <a:t>, ...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3C19F-2B6D-4F71-B67F-7C03FF265855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0807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case e.g. in a CLI, Spyder, PyCharm that waits for your input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3C19F-2B6D-4F71-B67F-7C03FF265855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1698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„</a:t>
            </a:r>
            <a:r>
              <a:rPr lang="de-DE" dirty="0" err="1"/>
              <a:t>window</a:t>
            </a:r>
            <a:r>
              <a:rPr lang="de-DE" baseline="0" dirty="0"/>
              <a:t> </a:t>
            </a:r>
            <a:r>
              <a:rPr lang="de-DE" baseline="0" dirty="0" err="1"/>
              <a:t>gadgets</a:t>
            </a:r>
            <a:r>
              <a:rPr lang="de-DE" baseline="0" dirty="0"/>
              <a:t>“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3C19F-2B6D-4F71-B67F-7C03FF265855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6540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widgets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complex</a:t>
            </a:r>
            <a:r>
              <a:rPr lang="de-DE" baseline="0" dirty="0"/>
              <a:t> </a:t>
            </a:r>
            <a:r>
              <a:rPr lang="de-DE" baseline="0" dirty="0" err="1"/>
              <a:t>forms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3C19F-2B6D-4F71-B67F-7C03FF265855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7375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case e.g. in a CLI, Spyder, PyCharm that waits for your input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3C19F-2B6D-4F71-B67F-7C03FF265855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8300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case e.g. in a CLI, Spyder, PyCharm that waits for your input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3C19F-2B6D-4F71-B67F-7C03FF265855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09237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case e.g. in a CLI, Spyder, PyCharm that waits for your input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3C19F-2B6D-4F71-B67F-7C03FF265855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9458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_Geomatik_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2A57875-3DA7-EA4F-A57C-A9C3582960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687" y="95250"/>
            <a:ext cx="3969964" cy="795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B0A387-461B-8E4C-AA80-A0DD26C94159}"/>
              </a:ext>
            </a:extLst>
          </p:cNvPr>
          <p:cNvSpPr txBox="1"/>
          <p:nvPr userDrawn="1"/>
        </p:nvSpPr>
        <p:spPr bwMode="auto">
          <a:xfrm>
            <a:off x="75464" y="284121"/>
            <a:ext cx="3878139" cy="3365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 rtlCol="0" anchor="ctr">
            <a:spAutoFit/>
          </a:bodyPr>
          <a:lstStyle/>
          <a:p>
            <a:pPr algn="l" defTabSz="719138">
              <a:lnSpc>
                <a:spcPts val="21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286375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100" dirty="0">
                <a:solidFill>
                  <a:schemeClr val="bg1"/>
                </a:solidFill>
                <a:latin typeface="Helvetica" pitchFamily="2" charset="0"/>
                <a:ea typeface="Source Sans Pro" panose="020B0503030403020204" pitchFamily="34" charset="0"/>
              </a:rPr>
              <a:t>Geography Department – Geomatics Lab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ECDD1F-F29C-9C44-9A9D-02D2EE0BC0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101" b="614"/>
          <a:stretch/>
        </p:blipFill>
        <p:spPr>
          <a:xfrm>
            <a:off x="6012160" y="1169988"/>
            <a:ext cx="3131840" cy="56880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U_Geomatik_Folie_Num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ine 6"/>
          <p:cNvSpPr>
            <a:spLocks noChangeShapeType="1"/>
          </p:cNvSpPr>
          <p:nvPr userDrawn="1"/>
        </p:nvSpPr>
        <p:spPr bwMode="auto">
          <a:xfrm>
            <a:off x="3175" y="358775"/>
            <a:ext cx="9140825" cy="1588"/>
          </a:xfrm>
          <a:prstGeom prst="line">
            <a:avLst/>
          </a:prstGeom>
          <a:noFill/>
          <a:ln w="12700">
            <a:solidFill>
              <a:srgbClr val="CCCC99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pic>
        <p:nvPicPr>
          <p:cNvPr id="15" name="Picture 10" descr="huschrift_w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6136" y="107355"/>
            <a:ext cx="3173413" cy="107950"/>
          </a:xfrm>
          <a:prstGeom prst="rect">
            <a:avLst/>
          </a:prstGeom>
          <a:noFill/>
        </p:spPr>
      </p:pic>
      <p:sp>
        <p:nvSpPr>
          <p:cNvPr id="6" name="Textfeld 5"/>
          <p:cNvSpPr txBox="1"/>
          <p:nvPr userDrawn="1"/>
        </p:nvSpPr>
        <p:spPr>
          <a:xfrm>
            <a:off x="8364571" y="6493540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8A5876C-AEFB-4D92-8385-AA8A226FDB65}" type="slidenum">
              <a:rPr lang="de-DE" sz="110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 algn="r"/>
              <a:t>‹Nr.›</a:t>
            </a:fld>
            <a:endParaRPr lang="de-DE" sz="110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50825" y="1196752"/>
            <a:ext cx="8642350" cy="5472336"/>
          </a:xfrm>
          <a:prstGeom prst="rect">
            <a:avLst/>
          </a:prstGeom>
        </p:spPr>
        <p:txBody>
          <a:bodyPr/>
          <a:lstStyle>
            <a:lvl1pPr marL="342900" indent="-342900" algn="l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3200" b="0" i="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Arial Hebrew Light" pitchFamily="2" charset="-79"/>
              </a:defRPr>
            </a:lvl1pPr>
            <a:lvl2pPr marL="396000" indent="0" algn="l">
              <a:buFontTx/>
              <a:buNone/>
              <a:defRPr sz="2000" b="0" i="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Arial Hebrew Light" pitchFamily="2" charset="-79"/>
              </a:defRPr>
            </a:lvl2pPr>
            <a:lvl3pPr algn="l">
              <a:defRPr sz="2800" b="0" i="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Arial Hebrew Light" pitchFamily="2" charset="-79"/>
              </a:defRPr>
            </a:lvl3pPr>
            <a:lvl4pPr algn="l">
              <a:defRPr sz="2800" b="0" i="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Arial Hebrew Light" pitchFamily="2" charset="-79"/>
              </a:defRPr>
            </a:lvl4pPr>
            <a:lvl5pPr algn="l">
              <a:defRPr sz="2800" b="0" i="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Arial Hebrew Light" pitchFamily="2" charset="-79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8" name="Titel 3"/>
          <p:cNvSpPr>
            <a:spLocks noGrp="1"/>
          </p:cNvSpPr>
          <p:nvPr>
            <p:ph type="title"/>
          </p:nvPr>
        </p:nvSpPr>
        <p:spPr>
          <a:xfrm>
            <a:off x="0" y="367383"/>
            <a:ext cx="9144000" cy="469329"/>
          </a:xfrm>
          <a:prstGeom prst="rect">
            <a:avLst/>
          </a:prstGeom>
          <a:noFill/>
        </p:spPr>
        <p:txBody>
          <a:bodyPr lIns="360000"/>
          <a:lstStyle>
            <a:lvl1pPr algn="ctr">
              <a:defRPr sz="3200" b="1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60795D-8FBC-1641-8430-5FA6B9D31269}"/>
              </a:ext>
            </a:extLst>
          </p:cNvPr>
          <p:cNvSpPr txBox="1"/>
          <p:nvPr userDrawn="1"/>
        </p:nvSpPr>
        <p:spPr bwMode="auto">
          <a:xfrm>
            <a:off x="75464" y="-27384"/>
            <a:ext cx="3878139" cy="3365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 rtlCol="0" anchor="ctr">
            <a:spAutoFit/>
          </a:bodyPr>
          <a:lstStyle/>
          <a:p>
            <a:pPr algn="l" defTabSz="719138">
              <a:lnSpc>
                <a:spcPts val="21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286375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1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Geography Department – Geomatics Lab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E6A23-758B-564B-8CBC-E59F7E190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387" y="365126"/>
            <a:ext cx="8713787" cy="47148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5" name="Textfeld 5">
            <a:extLst>
              <a:ext uri="{FF2B5EF4-FFF2-40B4-BE49-F238E27FC236}">
                <a16:creationId xmlns:a16="http://schemas.microsoft.com/office/drawing/2014/main" id="{1F01DCD3-0EB8-E948-B40C-B1815F21A7FE}"/>
              </a:ext>
            </a:extLst>
          </p:cNvPr>
          <p:cNvSpPr txBox="1"/>
          <p:nvPr userDrawn="1"/>
        </p:nvSpPr>
        <p:spPr>
          <a:xfrm>
            <a:off x="8364571" y="6493540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8A5876C-AEFB-4D92-8385-AA8A226FDB65}" type="slidenum">
              <a:rPr lang="de-DE" sz="110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 algn="r"/>
              <a:t>‹Nr.›</a:t>
            </a:fld>
            <a:endParaRPr lang="de-DE" sz="110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954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6" r:id="rId2"/>
    <p:sldLayoutId id="2147483657" r:id="rId3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13" userDrawn="1">
          <p15:clr>
            <a:srgbClr val="F26B43"/>
          </p15:clr>
        </p15:guide>
        <p15:guide id="2" pos="5602" userDrawn="1">
          <p15:clr>
            <a:srgbClr val="F26B43"/>
          </p15:clr>
        </p15:guide>
        <p15:guide id="3" orient="horz" pos="527" userDrawn="1">
          <p15:clr>
            <a:srgbClr val="F26B43"/>
          </p15:clr>
        </p15:guide>
        <p15:guide id="4" orient="horz" pos="420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7"/>
          <p:cNvSpPr txBox="1">
            <a:spLocks noChangeArrowheads="1"/>
          </p:cNvSpPr>
          <p:nvPr/>
        </p:nvSpPr>
        <p:spPr bwMode="auto">
          <a:xfrm>
            <a:off x="0" y="6596062"/>
            <a:ext cx="7740351" cy="261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de-DE" sz="1100" dirty="0" err="1">
                <a:solidFill>
                  <a:schemeClr val="bg1"/>
                </a:solidFill>
                <a:latin typeface="Helvetica" pitchFamily="2" charset="0"/>
                <a:ea typeface="Source Sans Pro" panose="020B0503030403020204" pitchFamily="34" charset="0"/>
              </a:rPr>
              <a:t>EnMAP</a:t>
            </a:r>
            <a:r>
              <a:rPr lang="de-DE" sz="1100" dirty="0">
                <a:solidFill>
                  <a:schemeClr val="bg1"/>
                </a:solidFill>
                <a:latin typeface="Helvetica" pitchFamily="2" charset="0"/>
                <a:ea typeface="Source Sans Pro" panose="020B0503030403020204" pitchFamily="34" charset="0"/>
              </a:rPr>
              <a:t>-Box Workshop, 26.02.2019, Berlin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8E607C-0963-C043-B700-10580353723A}"/>
              </a:ext>
            </a:extLst>
          </p:cNvPr>
          <p:cNvSpPr txBox="1"/>
          <p:nvPr/>
        </p:nvSpPr>
        <p:spPr bwMode="auto">
          <a:xfrm>
            <a:off x="647564" y="1853034"/>
            <a:ext cx="5004555" cy="94827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 rtlCol="0" anchor="t">
            <a:spAutoFit/>
          </a:bodyPr>
          <a:lstStyle/>
          <a:p>
            <a:pPr algn="ctr" defTabSz="719138">
              <a:lnSpc>
                <a:spcPts val="21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286375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3600" b="1" dirty="0">
                <a:solidFill>
                  <a:schemeClr val="bg1"/>
                </a:solidFill>
                <a:latin typeface="Helvetica" pitchFamily="2" charset="0"/>
                <a:ea typeface="Source Sans Pro" panose="020B0503030403020204" pitchFamily="34" charset="0"/>
              </a:rPr>
              <a:t>GUI PROGRAMMING</a:t>
            </a:r>
          </a:p>
          <a:p>
            <a:pPr algn="ctr" defTabSz="719138">
              <a:lnSpc>
                <a:spcPts val="21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286375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de-DE" dirty="0">
              <a:solidFill>
                <a:schemeClr val="bg1"/>
              </a:solidFill>
              <a:latin typeface="Helvetica" pitchFamily="2" charset="0"/>
              <a:ea typeface="Source Sans Pro" panose="020B0503030403020204" pitchFamily="34" charset="0"/>
            </a:endParaRPr>
          </a:p>
          <a:p>
            <a:pPr algn="ctr" defTabSz="719138">
              <a:lnSpc>
                <a:spcPts val="21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286375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3200" dirty="0">
                <a:solidFill>
                  <a:schemeClr val="bg1"/>
                </a:solidFill>
                <a:latin typeface="Helvetica" pitchFamily="2" charset="0"/>
                <a:ea typeface="Source Sans Pro" panose="020B0503030403020204" pitchFamily="34" charset="0"/>
              </a:rPr>
              <a:t>Benjamin Jakimow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68B681-83A5-3D4B-8C46-AA69128A1C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purpose</a:t>
            </a:r>
            <a:endParaRPr lang="de-DE" dirty="0"/>
          </a:p>
          <a:p>
            <a:pPr lvl="1"/>
            <a:r>
              <a:rPr lang="de-DE" dirty="0" err="1"/>
              <a:t>What</a:t>
            </a:r>
            <a:r>
              <a:rPr lang="de-DE" dirty="0"/>
              <a:t> will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? Inputs/Outputs?</a:t>
            </a:r>
          </a:p>
          <a:p>
            <a:endParaRPr lang="de-DE" dirty="0"/>
          </a:p>
          <a:p>
            <a:r>
              <a:rPr lang="de-DE" dirty="0" err="1"/>
              <a:t>take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perspective</a:t>
            </a:r>
            <a:endParaRPr lang="de-DE" dirty="0"/>
          </a:p>
          <a:p>
            <a:pPr lvl="1"/>
            <a:r>
              <a:rPr lang="de-DE" dirty="0"/>
              <a:t>Who will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? </a:t>
            </a:r>
            <a:r>
              <a:rPr lang="de-DE" dirty="0" err="1"/>
              <a:t>experts</a:t>
            </a:r>
            <a:r>
              <a:rPr lang="de-DE" dirty="0"/>
              <a:t>/</a:t>
            </a:r>
            <a:r>
              <a:rPr lang="de-DE" dirty="0" err="1"/>
              <a:t>beginners</a:t>
            </a:r>
            <a:r>
              <a:rPr lang="de-DE" dirty="0"/>
              <a:t>?</a:t>
            </a:r>
          </a:p>
          <a:p>
            <a:pPr lvl="1"/>
            <a:endParaRPr lang="de-DE" dirty="0"/>
          </a:p>
          <a:p>
            <a:r>
              <a:rPr lang="de-DE" dirty="0" err="1"/>
              <a:t>draft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frontend</a:t>
            </a:r>
            <a:endParaRPr lang="de-DE" dirty="0"/>
          </a:p>
          <a:p>
            <a:pPr lvl="1"/>
            <a:r>
              <a:rPr lang="de-DE" dirty="0"/>
              <a:t>Draw </a:t>
            </a:r>
            <a:r>
              <a:rPr lang="de-DE" dirty="0" err="1"/>
              <a:t>sketch</a:t>
            </a:r>
            <a:r>
              <a:rPr lang="de-DE" dirty="0"/>
              <a:t> </a:t>
            </a:r>
            <a:r>
              <a:rPr lang="de-DE" dirty="0" err="1"/>
              <a:t>maps</a:t>
            </a:r>
            <a:r>
              <a:rPr lang="de-DE" dirty="0"/>
              <a:t>, do not </a:t>
            </a:r>
            <a:r>
              <a:rPr lang="de-DE" dirty="0" err="1"/>
              <a:t>code</a:t>
            </a:r>
            <a:r>
              <a:rPr lang="de-DE" dirty="0"/>
              <a:t>!</a:t>
            </a:r>
          </a:p>
          <a:p>
            <a:pPr lvl="1"/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7EBFA5-F8EF-E849-86C4-5D4FAE331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?</a:t>
            </a:r>
          </a:p>
        </p:txBody>
      </p:sp>
      <p:pic>
        <p:nvPicPr>
          <p:cNvPr id="5122" name="Picture 2" descr="https://blog.balsamiq.com/wp-content/uploads/2010/10/sket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537" y="4221088"/>
            <a:ext cx="4195972" cy="198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718" y="2708920"/>
            <a:ext cx="1703907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1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255223" y="5038434"/>
            <a:ext cx="4321175" cy="1368533"/>
          </a:xfrm>
        </p:spPr>
        <p:txBody>
          <a:bodyPr/>
          <a:lstStyle/>
          <a:p>
            <a:r>
              <a:rPr lang="de-DE" dirty="0" err="1" smtClean="0"/>
              <a:t>write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backend</a:t>
            </a:r>
            <a:endParaRPr lang="de-DE" dirty="0"/>
          </a:p>
          <a:p>
            <a:pPr lvl="1"/>
            <a:r>
              <a:rPr lang="de-DE" dirty="0" err="1" smtClean="0"/>
              <a:t>response</a:t>
            </a:r>
            <a:r>
              <a:rPr lang="de-DE" dirty="0" smtClean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 smtClean="0"/>
              <a:t>inputs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processing</a:t>
            </a:r>
            <a:r>
              <a:rPr lang="de-DE" dirty="0" smtClean="0"/>
              <a:t> </a:t>
            </a:r>
            <a:r>
              <a:rPr lang="de-DE" dirty="0" err="1" smtClean="0"/>
              <a:t>events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?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/>
          <a:srcRect r="9286"/>
          <a:stretch/>
        </p:blipFill>
        <p:spPr>
          <a:xfrm>
            <a:off x="4173600" y="2996953"/>
            <a:ext cx="4358840" cy="340883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237020"/>
            <a:ext cx="2592288" cy="3082259"/>
          </a:xfrm>
          <a:prstGeom prst="rect">
            <a:avLst/>
          </a:prstGeom>
        </p:spPr>
      </p:pic>
      <p:sp>
        <p:nvSpPr>
          <p:cNvPr id="7" name="Textplatzhalter 1"/>
          <p:cNvSpPr txBox="1">
            <a:spLocks/>
          </p:cNvSpPr>
          <p:nvPr/>
        </p:nvSpPr>
        <p:spPr>
          <a:xfrm>
            <a:off x="3779912" y="1124745"/>
            <a:ext cx="5112568" cy="1008112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3200" b="0" i="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Arial Hebrew Light" pitchFamily="2" charset="-79"/>
              </a:defRPr>
            </a:lvl1pPr>
            <a:lvl2pPr marL="396000" indent="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2000" b="0" i="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Arial Hebrew Light" pitchFamily="2" charset="-79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0" i="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Arial Hebrew Light" pitchFamily="2" charset="-79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0" i="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Arial Hebrew Light" pitchFamily="2" charset="-79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0" i="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Arial Hebrew Light" pitchFamily="2" charset="-79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de-DE" kern="0" dirty="0" err="1" smtClean="0"/>
              <a:t>implement</a:t>
            </a:r>
            <a:r>
              <a:rPr lang="de-DE" kern="0" dirty="0" smtClean="0"/>
              <a:t> </a:t>
            </a:r>
            <a:r>
              <a:rPr lang="de-DE" kern="0" dirty="0" err="1" smtClean="0"/>
              <a:t>the</a:t>
            </a:r>
            <a:r>
              <a:rPr lang="de-DE" kern="0" dirty="0" smtClean="0"/>
              <a:t> </a:t>
            </a:r>
            <a:r>
              <a:rPr lang="de-DE" kern="0" dirty="0" err="1" smtClean="0"/>
              <a:t>frontend</a:t>
            </a:r>
            <a:r>
              <a:rPr lang="de-DE" kern="0" dirty="0" smtClean="0"/>
              <a:t> </a:t>
            </a:r>
          </a:p>
          <a:p>
            <a:pPr lvl="1"/>
            <a:r>
              <a:rPr lang="de-DE" kern="0" dirty="0" err="1" smtClean="0"/>
              <a:t>what</a:t>
            </a:r>
            <a:r>
              <a:rPr lang="de-DE" kern="0" dirty="0" smtClean="0"/>
              <a:t> </a:t>
            </a:r>
            <a:r>
              <a:rPr lang="de-DE" kern="0" dirty="0" err="1" smtClean="0"/>
              <a:t>users</a:t>
            </a:r>
            <a:r>
              <a:rPr lang="de-DE" kern="0" dirty="0" smtClean="0"/>
              <a:t> will </a:t>
            </a:r>
            <a:r>
              <a:rPr lang="de-DE" kern="0" dirty="0" err="1" smtClean="0"/>
              <a:t>see</a:t>
            </a:r>
            <a:endParaRPr lang="de-DE" kern="0" dirty="0" smtClean="0"/>
          </a:p>
          <a:p>
            <a:pPr lvl="1"/>
            <a:endParaRPr lang="de-DE" kern="0" dirty="0" smtClean="0"/>
          </a:p>
        </p:txBody>
      </p:sp>
    </p:spTree>
    <p:extLst>
      <p:ext uri="{BB962C8B-B14F-4D97-AF65-F5344CB8AC3E}">
        <p14:creationId xmlns:p14="http://schemas.microsoft.com/office/powerpoint/2010/main" val="399753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7EBFA5-F8EF-E849-86C4-5D4FAE331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functionality</a:t>
            </a:r>
            <a:endParaRPr lang="de-DE" dirty="0"/>
          </a:p>
        </p:txBody>
      </p:sp>
      <p:grpSp>
        <p:nvGrpSpPr>
          <p:cNvPr id="17" name="Gruppieren 16"/>
          <p:cNvGrpSpPr/>
          <p:nvPr/>
        </p:nvGrpSpPr>
        <p:grpSpPr>
          <a:xfrm>
            <a:off x="251520" y="2849929"/>
            <a:ext cx="8782253" cy="3521744"/>
            <a:chOff x="251520" y="2849929"/>
            <a:chExt cx="8782253" cy="3521744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349" y="3553294"/>
              <a:ext cx="4320480" cy="2504538"/>
            </a:xfrm>
            <a:prstGeom prst="rect">
              <a:avLst/>
            </a:prstGeom>
          </p:spPr>
        </p:pic>
        <p:sp>
          <p:nvSpPr>
            <p:cNvPr id="7" name="Textfeld 6"/>
            <p:cNvSpPr txBox="1"/>
            <p:nvPr/>
          </p:nvSpPr>
          <p:spPr bwMode="auto">
            <a:xfrm>
              <a:off x="251520" y="6007854"/>
              <a:ext cx="4176464" cy="363819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lIns="90000" tIns="46800" rIns="90000" bIns="46800" rtlCol="0" anchor="ctr">
              <a:spAutoFit/>
            </a:bodyPr>
            <a:lstStyle/>
            <a:p>
              <a:pPr algn="ctr" defTabSz="719138">
                <a:lnSpc>
                  <a:spcPts val="21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286375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de-DE" sz="1200" dirty="0" err="1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enmapbox.gui.SpectralLibraryWidget</a:t>
              </a:r>
              <a:endParaRPr lang="de-DE" sz="1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4562" y="3879537"/>
              <a:ext cx="3531626" cy="2160995"/>
            </a:xfrm>
            <a:prstGeom prst="rect">
              <a:avLst/>
            </a:prstGeom>
          </p:spPr>
        </p:pic>
        <p:sp>
          <p:nvSpPr>
            <p:cNvPr id="10" name="Textfeld 9"/>
            <p:cNvSpPr txBox="1"/>
            <p:nvPr/>
          </p:nvSpPr>
          <p:spPr bwMode="auto">
            <a:xfrm>
              <a:off x="4306977" y="3343040"/>
              <a:ext cx="4726796" cy="363819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lIns="90000" tIns="46800" rIns="90000" bIns="46800" rtlCol="0" anchor="ctr">
              <a:spAutoFit/>
            </a:bodyPr>
            <a:lstStyle/>
            <a:p>
              <a:pPr algn="ctr" defTabSz="719138">
                <a:lnSpc>
                  <a:spcPts val="21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286375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de-DE" sz="1200" dirty="0" err="1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enmapbox.gui.ClassificationSchemeWidget</a:t>
              </a:r>
              <a:endParaRPr lang="de-DE" sz="1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84450" y="2849929"/>
              <a:ext cx="3371850" cy="514350"/>
            </a:xfrm>
            <a:prstGeom prst="rect">
              <a:avLst/>
            </a:prstGeom>
          </p:spPr>
        </p:pic>
        <p:sp>
          <p:nvSpPr>
            <p:cNvPr id="12" name="Textfeld 11"/>
            <p:cNvSpPr txBox="1"/>
            <p:nvPr/>
          </p:nvSpPr>
          <p:spPr bwMode="auto">
            <a:xfrm>
              <a:off x="4306977" y="6016631"/>
              <a:ext cx="4726796" cy="345801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lIns="90000" tIns="46800" rIns="90000" bIns="46800" rtlCol="0" anchor="ctr">
              <a:spAutoFit/>
            </a:bodyPr>
            <a:lstStyle/>
            <a:p>
              <a:pPr algn="ctr" defTabSz="719138">
                <a:lnSpc>
                  <a:spcPts val="21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286375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de-DE" sz="1200" dirty="0" err="1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enmapbox.gui.ClassificationSchemeComboBox</a:t>
              </a:r>
              <a:endParaRPr lang="de-DE" sz="1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935596" y="1151912"/>
            <a:ext cx="8174574" cy="2121937"/>
            <a:chOff x="935596" y="1151912"/>
            <a:chExt cx="8174574" cy="2121937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624" y="1151912"/>
              <a:ext cx="2304256" cy="1837662"/>
            </a:xfrm>
            <a:prstGeom prst="rect">
              <a:avLst/>
            </a:prstGeom>
          </p:spPr>
        </p:pic>
        <p:sp>
          <p:nvSpPr>
            <p:cNvPr id="6" name="Textfeld 5"/>
            <p:cNvSpPr txBox="1"/>
            <p:nvPr/>
          </p:nvSpPr>
          <p:spPr bwMode="auto">
            <a:xfrm>
              <a:off x="935596" y="2940359"/>
              <a:ext cx="2808312" cy="333490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lIns="90000" tIns="46800" rIns="90000" bIns="46800" rtlCol="0" anchor="ctr">
              <a:spAutoFit/>
            </a:bodyPr>
            <a:lstStyle/>
            <a:p>
              <a:pPr algn="ctr" defTabSz="719138">
                <a:lnSpc>
                  <a:spcPts val="21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286375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de-DE" sz="1200" dirty="0" err="1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QgsMapCanvas</a:t>
              </a:r>
              <a:endParaRPr lang="de-DE" sz="1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65613" y="1223124"/>
              <a:ext cx="3209524" cy="847619"/>
            </a:xfrm>
            <a:prstGeom prst="rect">
              <a:avLst/>
            </a:prstGeom>
          </p:spPr>
        </p:pic>
        <p:sp>
          <p:nvSpPr>
            <p:cNvPr id="15" name="Textfeld 14"/>
            <p:cNvSpPr txBox="1"/>
            <p:nvPr/>
          </p:nvSpPr>
          <p:spPr bwMode="auto">
            <a:xfrm>
              <a:off x="4230581" y="2058570"/>
              <a:ext cx="4879589" cy="633123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lIns="90000" tIns="46800" rIns="90000" bIns="46800" rtlCol="0" anchor="ctr">
              <a:spAutoFit/>
            </a:bodyPr>
            <a:lstStyle/>
            <a:p>
              <a:pPr algn="ctr" defTabSz="719138">
                <a:lnSpc>
                  <a:spcPts val="21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286375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de-DE" sz="1200" dirty="0" err="1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QgsMapLayerComboBox</a:t>
              </a:r>
              <a:r>
                <a:rPr lang="de-DE" sz="12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 + </a:t>
              </a:r>
              <a:br>
                <a:rPr lang="de-DE" sz="12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</a:br>
              <a:r>
                <a:rPr lang="de-DE" sz="1200" dirty="0" err="1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QgsRasterBandComboBox</a:t>
              </a:r>
              <a:endParaRPr lang="de-DE" sz="1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363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68B681-83A5-3D4B-8C46-AA69128A1C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19672" y="2060848"/>
            <a:ext cx="6553422" cy="4280069"/>
          </a:xfrm>
        </p:spPr>
        <p:txBody>
          <a:bodyPr/>
          <a:lstStyle/>
          <a:p>
            <a:r>
              <a:rPr lang="de-DE" dirty="0" smtClean="0">
                <a:solidFill>
                  <a:schemeClr val="accent1"/>
                </a:solidFill>
              </a:rPr>
              <a:t>www.doc.qt.io</a:t>
            </a:r>
            <a:endParaRPr lang="de-DE" dirty="0">
              <a:solidFill>
                <a:schemeClr val="accent1"/>
              </a:solidFill>
            </a:endParaRPr>
          </a:p>
          <a:p>
            <a:endParaRPr lang="de-DE" dirty="0" smtClean="0"/>
          </a:p>
          <a:p>
            <a:r>
              <a:rPr lang="de-DE" dirty="0" smtClean="0"/>
              <a:t>C</a:t>
            </a:r>
            <a:r>
              <a:rPr lang="de-DE" dirty="0"/>
              <a:t>++ API + </a:t>
            </a:r>
            <a:r>
              <a:rPr lang="de-DE" dirty="0" err="1" smtClean="0"/>
              <a:t>PyQt</a:t>
            </a:r>
            <a:endParaRPr lang="de-DE" dirty="0"/>
          </a:p>
          <a:p>
            <a:pPr lvl="1"/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Qt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 smtClean="0"/>
              <a:t>Pyth</a:t>
            </a:r>
            <a:r>
              <a:rPr lang="de-DE" dirty="0"/>
              <a:t>	</a:t>
            </a:r>
            <a:endParaRPr lang="de-DE" dirty="0" smtClean="0"/>
          </a:p>
          <a:p>
            <a:r>
              <a:rPr lang="de-DE" dirty="0" err="1"/>
              <a:t>cross-plattform</a:t>
            </a:r>
            <a:endParaRPr lang="de-DE" dirty="0"/>
          </a:p>
          <a:p>
            <a:pPr lvl="1"/>
            <a:r>
              <a:rPr lang="de-DE" dirty="0"/>
              <a:t>FOSS, </a:t>
            </a:r>
            <a:r>
              <a:rPr lang="de-DE" dirty="0" err="1"/>
              <a:t>mature</a:t>
            </a:r>
            <a:r>
              <a:rPr lang="de-DE" dirty="0"/>
              <a:t>,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tools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7EBFA5-F8EF-E849-86C4-5D4FAE331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Qt</a:t>
            </a:r>
            <a:r>
              <a:rPr lang="de-DE" dirty="0"/>
              <a:t> („</a:t>
            </a:r>
            <a:r>
              <a:rPr lang="de-DE" dirty="0" err="1"/>
              <a:t>cute</a:t>
            </a:r>
            <a:r>
              <a:rPr lang="de-DE" dirty="0"/>
              <a:t>“)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946966"/>
            <a:ext cx="1368152" cy="100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9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Qt</a:t>
            </a:r>
            <a:r>
              <a:rPr lang="de-DE" dirty="0" smtClean="0"/>
              <a:t> Designer &amp; </a:t>
            </a:r>
            <a:r>
              <a:rPr lang="de-DE" dirty="0" err="1" smtClean="0"/>
              <a:t>Qt</a:t>
            </a:r>
            <a:r>
              <a:rPr lang="de-DE" dirty="0" smtClean="0"/>
              <a:t> </a:t>
            </a:r>
            <a:r>
              <a:rPr lang="de-DE" dirty="0" err="1" smtClean="0"/>
              <a:t>Assistant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052736"/>
            <a:ext cx="7707069" cy="431728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2492896"/>
            <a:ext cx="6239161" cy="37513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0111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7EBFA5-F8EF-E849-86C4-5D4FAE331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934" y="367383"/>
            <a:ext cx="9144000" cy="469329"/>
          </a:xfrm>
        </p:spPr>
        <p:txBody>
          <a:bodyPr/>
          <a:lstStyle/>
          <a:p>
            <a:r>
              <a:rPr lang="de-DE" dirty="0" smtClean="0"/>
              <a:t>Signals &amp; Slots</a:t>
            </a:r>
            <a:endParaRPr lang="de-DE" dirty="0"/>
          </a:p>
        </p:txBody>
      </p:sp>
      <p:pic>
        <p:nvPicPr>
          <p:cNvPr id="1031" name="Picture 7" descr="https://doc.qt.io/qt-5/images/abstract-connectio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124744"/>
            <a:ext cx="4914900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/>
          <p:cNvSpPr/>
          <p:nvPr/>
        </p:nvSpPr>
        <p:spPr>
          <a:xfrm>
            <a:off x="1921060" y="6000135"/>
            <a:ext cx="4352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https://doc.qt.io/qt-5/signalsandslots.html</a:t>
            </a:r>
          </a:p>
        </p:txBody>
      </p:sp>
    </p:spTree>
    <p:extLst>
      <p:ext uri="{BB962C8B-B14F-4D97-AF65-F5344CB8AC3E}">
        <p14:creationId xmlns:p14="http://schemas.microsoft.com/office/powerpoint/2010/main" val="24786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7EBFA5-F8EF-E849-86C4-5D4FAE331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934" y="367383"/>
            <a:ext cx="9144000" cy="469329"/>
          </a:xfrm>
        </p:spPr>
        <p:txBody>
          <a:bodyPr/>
          <a:lstStyle/>
          <a:p>
            <a:r>
              <a:rPr lang="de-DE" dirty="0" smtClean="0"/>
              <a:t>Signals &amp; Slots</a:t>
            </a:r>
            <a:endParaRPr lang="de-DE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79512" y="1484784"/>
            <a:ext cx="7764542" cy="4896544"/>
          </a:xfrm>
          <a:prstGeom prst="rect">
            <a:avLst/>
          </a:prstGeom>
          <a:solidFill>
            <a:srgbClr val="222222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ExampleWidget</a:t>
            </a:r>
            <a: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QWidget</a:t>
            </a:r>
            <a: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de-DE" altLang="de-DE" b="0" i="0" u="none" strike="noStrike" cap="none" normalizeH="0" baseline="0" dirty="0" smtClean="0">
              <a:ln>
                <a:noFill/>
              </a:ln>
              <a:solidFill>
                <a:srgbClr val="A9B7C6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hangingPunct="0"/>
            <a:r>
              <a:rPr lang="de-DE" altLang="de-DE" dirty="0" smtClean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altLang="de-DE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sigButtonClicked</a:t>
            </a:r>
            <a:r>
              <a:rPr lang="de-DE" altLang="de-DE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pyqtSignal</a:t>
            </a:r>
            <a:r>
              <a:rPr lang="de-DE" altLang="de-DE" dirty="0" smtClean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hangingPunct="0"/>
            <a: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B200B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kumimoji="0" lang="de-DE" altLang="de-DE" b="0" i="0" u="none" strike="noStrike" cap="none" normalizeH="0" baseline="0" dirty="0" err="1" smtClean="0">
                <a:ln>
                  <a:noFill/>
                </a:ln>
                <a:solidFill>
                  <a:srgbClr val="B200B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B200B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b="0" i="0" u="none" strike="noStrike" cap="none" normalizeH="0" baseline="0" dirty="0" err="1" smtClean="0">
                <a:ln>
                  <a:noFill/>
                </a:ln>
                <a:solidFill>
                  <a:srgbClr val="94558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parent</a:t>
            </a:r>
            <a: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ExampleWidget</a:t>
            </a:r>
            <a: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b="0" i="0" u="none" strike="noStrike" cap="none" normalizeH="0" baseline="0" dirty="0" err="1" smtClean="0">
                <a:ln>
                  <a:noFill/>
                </a:ln>
                <a:solidFill>
                  <a:srgbClr val="94558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B200B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kumimoji="0" lang="de-DE" altLang="de-DE" b="0" i="0" u="none" strike="noStrike" cap="none" normalizeH="0" baseline="0" dirty="0" err="1" smtClean="0">
                <a:ln>
                  <a:noFill/>
                </a:ln>
                <a:solidFill>
                  <a:srgbClr val="B200B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B200B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parent</a:t>
            </a:r>
            <a: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0" lang="de-DE" altLang="de-DE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connect</a:t>
            </a:r>
            <a: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</a:t>
            </a:r>
            <a:r>
              <a:rPr kumimoji="0" lang="de-DE" altLang="de-DE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clicked</a:t>
            </a:r>
            <a: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kumimoji="0" lang="de-DE" altLang="de-DE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slot</a:t>
            </a:r>
            <a: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</a:t>
            </a:r>
            <a:r>
              <a:rPr kumimoji="0" lang="de-DE" altLang="de-DE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onButtonClicked</a:t>
            </a:r>
            <a: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b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b="0" i="0" u="none" strike="noStrike" cap="none" normalizeH="0" baseline="0" dirty="0" err="1" smtClean="0">
                <a:ln>
                  <a:noFill/>
                </a:ln>
                <a:solidFill>
                  <a:srgbClr val="94558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kumimoji="0" lang="de-DE" altLang="de-DE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.button.clicked.connect</a:t>
            </a:r>
            <a: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b="0" i="0" u="none" strike="noStrike" cap="none" normalizeH="0" baseline="0" dirty="0" err="1" smtClean="0">
                <a:ln>
                  <a:noFill/>
                </a:ln>
                <a:solidFill>
                  <a:srgbClr val="94558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kumimoji="0" lang="de-DE" altLang="de-DE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.onButtonClicked</a:t>
            </a:r>
            <a: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b="0" i="0" u="none" strike="noStrike" cap="none" normalizeH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0" lang="de-DE" altLang="de-DE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emit</a:t>
            </a:r>
            <a: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own</a:t>
            </a:r>
            <a: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signals</a:t>
            </a:r>
            <a: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b="0" i="0" u="none" strike="noStrike" cap="none" normalizeH="0" baseline="0" dirty="0" err="1" smtClean="0">
                <a:ln>
                  <a:noFill/>
                </a:ln>
                <a:solidFill>
                  <a:srgbClr val="94558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kumimoji="0" lang="de-DE" altLang="de-DE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.button.clicked.connect</a:t>
            </a:r>
            <a: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eaLnBrk="0" hangingPunct="0"/>
            <a:r>
              <a:rPr lang="de-DE" altLang="de-DE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dirty="0" smtClean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kumimoji="0" lang="de-DE" altLang="de-DE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de-DE" altLang="de-DE" b="0" i="0" u="none" strike="noStrike" cap="none" normalizeH="0" baseline="0" dirty="0" err="1" smtClean="0">
                <a:ln>
                  <a:noFill/>
                </a:ln>
                <a:solidFill>
                  <a:srgbClr val="94558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kumimoji="0" lang="de-DE" altLang="de-DE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.sigButtonClicked.emit</a:t>
            </a:r>
            <a: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onButtonClicked</a:t>
            </a:r>
            <a: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b="0" i="0" u="none" strike="noStrike" cap="none" normalizeH="0" baseline="0" dirty="0" err="1" smtClean="0">
                <a:ln>
                  <a:noFill/>
                </a:ln>
                <a:solidFill>
                  <a:srgbClr val="94558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kumimoji="0" lang="de-DE" altLang="de-DE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altLang="de-DE" dirty="0" err="1">
                <a:solidFill>
                  <a:srgbClr val="8888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altLang="de-DE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'Button </a:t>
            </a:r>
            <a:r>
              <a:rPr lang="de-DE" altLang="de-DE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clicked</a:t>
            </a:r>
            <a:r>
              <a:rPr lang="de-DE" altLang="de-DE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DE" altLang="de-DE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DE" alt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hangingPunct="0"/>
            <a: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de-DE" altLang="de-DE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de-DE" altLang="de-DE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5" name="Gruppieren 24"/>
          <p:cNvGrpSpPr/>
          <p:nvPr/>
        </p:nvGrpSpPr>
        <p:grpSpPr>
          <a:xfrm>
            <a:off x="395536" y="3356992"/>
            <a:ext cx="3600400" cy="690667"/>
            <a:chOff x="395536" y="3356992"/>
            <a:chExt cx="3600400" cy="690667"/>
          </a:xfrm>
        </p:grpSpPr>
        <p:sp>
          <p:nvSpPr>
            <p:cNvPr id="2" name="Rechteck 1"/>
            <p:cNvSpPr/>
            <p:nvPr/>
          </p:nvSpPr>
          <p:spPr>
            <a:xfrm>
              <a:off x="2915816" y="3356992"/>
              <a:ext cx="1080120" cy="36004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Textfeld 8"/>
            <p:cNvSpPr txBox="1"/>
            <p:nvPr/>
          </p:nvSpPr>
          <p:spPr bwMode="auto">
            <a:xfrm>
              <a:off x="395536" y="3683840"/>
              <a:ext cx="855019" cy="363819"/>
            </a:xfrm>
            <a:prstGeom prst="rect">
              <a:avLst/>
            </a:prstGeom>
            <a:solidFill>
              <a:srgbClr val="22222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 rtlCol="0" anchor="ctr">
              <a:spAutoFit/>
            </a:bodyPr>
            <a:lstStyle/>
            <a:p>
              <a:pPr algn="l" defTabSz="719138">
                <a:lnSpc>
                  <a:spcPts val="21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286375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de-DE" dirty="0" smtClean="0">
                  <a:solidFill>
                    <a:srgbClr val="FFC000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Signal</a:t>
              </a:r>
              <a:endParaRPr lang="de-DE" dirty="0" smtClean="0">
                <a:solidFill>
                  <a:srgbClr val="FFC000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cxnSp>
          <p:nvCxnSpPr>
            <p:cNvPr id="10" name="Gerader Verbinder 9"/>
            <p:cNvCxnSpPr>
              <a:stCxn id="9" idx="3"/>
            </p:cNvCxnSpPr>
            <p:nvPr/>
          </p:nvCxnSpPr>
          <p:spPr>
            <a:xfrm flipV="1">
              <a:off x="1250555" y="3537014"/>
              <a:ext cx="1665261" cy="328736"/>
            </a:xfrm>
            <a:prstGeom prst="line">
              <a:avLst/>
            </a:prstGeom>
            <a:ln w="19050">
              <a:solidFill>
                <a:srgbClr val="FFC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uppieren 25"/>
          <p:cNvGrpSpPr/>
          <p:nvPr/>
        </p:nvGrpSpPr>
        <p:grpSpPr>
          <a:xfrm>
            <a:off x="710834" y="3356992"/>
            <a:ext cx="7743704" cy="2412267"/>
            <a:chOff x="710834" y="3356992"/>
            <a:chExt cx="7743704" cy="2412267"/>
          </a:xfrm>
        </p:grpSpPr>
        <p:sp>
          <p:nvSpPr>
            <p:cNvPr id="8" name="Rechteck 7"/>
            <p:cNvSpPr/>
            <p:nvPr/>
          </p:nvSpPr>
          <p:spPr>
            <a:xfrm>
              <a:off x="5148064" y="3356992"/>
              <a:ext cx="2795990" cy="36004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Textfeld 16"/>
            <p:cNvSpPr txBox="1"/>
            <p:nvPr/>
          </p:nvSpPr>
          <p:spPr bwMode="auto">
            <a:xfrm>
              <a:off x="7844778" y="3994123"/>
              <a:ext cx="609760" cy="363819"/>
            </a:xfrm>
            <a:prstGeom prst="rect">
              <a:avLst/>
            </a:prstGeom>
            <a:solidFill>
              <a:srgbClr val="22222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 rtlCol="0" anchor="ctr">
              <a:spAutoFit/>
            </a:bodyPr>
            <a:lstStyle/>
            <a:p>
              <a:pPr algn="l" defTabSz="719138">
                <a:lnSpc>
                  <a:spcPts val="21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286375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de-DE" dirty="0" smtClean="0">
                  <a:solidFill>
                    <a:srgbClr val="FFC000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Slot</a:t>
              </a:r>
              <a:endParaRPr lang="de-DE" dirty="0" smtClean="0">
                <a:solidFill>
                  <a:srgbClr val="FFC000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cxnSp>
          <p:nvCxnSpPr>
            <p:cNvPr id="19" name="Gerader Verbinder 18"/>
            <p:cNvCxnSpPr/>
            <p:nvPr/>
          </p:nvCxnSpPr>
          <p:spPr>
            <a:xfrm flipH="1" flipV="1">
              <a:off x="6732240" y="3717032"/>
              <a:ext cx="1112538" cy="459000"/>
            </a:xfrm>
            <a:prstGeom prst="line">
              <a:avLst/>
            </a:prstGeom>
            <a:ln w="19050">
              <a:solidFill>
                <a:srgbClr val="FFC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hteck 21"/>
            <p:cNvSpPr/>
            <p:nvPr/>
          </p:nvSpPr>
          <p:spPr>
            <a:xfrm>
              <a:off x="710834" y="5026890"/>
              <a:ext cx="4869277" cy="74236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3" name="Gerader Verbinder 22"/>
            <p:cNvCxnSpPr>
              <a:stCxn id="17" idx="1"/>
              <a:endCxn id="22" idx="3"/>
            </p:cNvCxnSpPr>
            <p:nvPr/>
          </p:nvCxnSpPr>
          <p:spPr>
            <a:xfrm flipH="1">
              <a:off x="5580111" y="4176033"/>
              <a:ext cx="2264667" cy="1222042"/>
            </a:xfrm>
            <a:prstGeom prst="line">
              <a:avLst/>
            </a:prstGeom>
            <a:ln w="19050">
              <a:solidFill>
                <a:srgbClr val="FFC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8991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7EBFA5-F8EF-E849-86C4-5D4FAE331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Event Handler</a:t>
            </a:r>
            <a:endParaRPr lang="de-DE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39552" y="836712"/>
            <a:ext cx="8280919" cy="2880320"/>
          </a:xfrm>
          <a:prstGeom prst="rect">
            <a:avLst/>
          </a:prstGeom>
          <a:solidFill>
            <a:srgbClr val="222222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kumimoji="0" lang="de-DE" altLang="de-DE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contextMenuEvent</a:t>
            </a:r>
            <a:r>
              <a:rPr kumimoji="0" lang="de-DE" altLang="de-DE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 err="1" smtClean="0">
                <a:ln>
                  <a:noFill/>
                </a:ln>
                <a:solidFill>
                  <a:srgbClr val="94558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kumimoji="0" lang="de-DE" altLang="de-DE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event</a:t>
            </a:r>
            <a:r>
              <a:rPr kumimoji="0" lang="de-DE" altLang="de-DE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de-DE" altLang="de-DE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QContextMenuEvent</a:t>
            </a:r>
            <a:r>
              <a:rPr kumimoji="0" lang="de-DE" altLang="de-DE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kumimoji="0" lang="de-DE" altLang="de-DE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000" dirty="0" smtClean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de-DE" altLang="de-DE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menu</a:t>
            </a:r>
            <a:r>
              <a:rPr kumimoji="0" lang="de-DE" altLang="de-DE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QMenu</a:t>
            </a:r>
            <a:r>
              <a:rPr kumimoji="0" lang="de-DE" altLang="de-DE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de-DE" altLang="de-DE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action1 = </a:t>
            </a:r>
            <a:r>
              <a:rPr kumimoji="0" lang="de-DE" altLang="de-DE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menu.addAction</a:t>
            </a:r>
            <a:r>
              <a:rPr kumimoji="0" lang="de-DE" altLang="de-DE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'Print "A"'</a:t>
            </a:r>
            <a:r>
              <a:rPr kumimoji="0" lang="de-DE" altLang="de-DE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action1.triggered.connect(</a:t>
            </a:r>
            <a:r>
              <a:rPr kumimoji="0" lang="de-DE" altLang="de-DE" sz="2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kumimoji="0" lang="de-DE" altLang="de-DE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de-DE" altLang="de-DE" sz="2000" b="0" i="0" u="none" strike="noStrike" cap="none" normalizeH="0" baseline="0" dirty="0" err="1" smtClean="0">
                <a:ln>
                  <a:noFill/>
                </a:ln>
                <a:solidFill>
                  <a:srgbClr val="8888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de-DE" altLang="de-DE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'A'</a:t>
            </a:r>
            <a:r>
              <a:rPr kumimoji="0" lang="de-DE" altLang="de-DE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de-DE" altLang="de-DE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de-DE" altLang="de-DE" sz="2000" b="0" i="0" u="none" strike="noStrike" cap="none" normalizeH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 . </a:t>
            </a:r>
            <a:br>
              <a:rPr kumimoji="0" lang="de-DE" altLang="de-DE" sz="2000" b="0" i="0" u="none" strike="noStrike" cap="none" normalizeH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menu.exec</a:t>
            </a:r>
            <a:r>
              <a:rPr kumimoji="0" lang="de-DE" altLang="de-DE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_(</a:t>
            </a:r>
            <a:r>
              <a:rPr kumimoji="0" lang="de-DE" altLang="de-DE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event.globalPos</a:t>
            </a:r>
            <a:r>
              <a:rPr kumimoji="0" lang="de-DE" altLang="de-DE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endParaRPr kumimoji="0" lang="de-DE" altLang="de-DE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clrChange>
              <a:clrFrom>
                <a:srgbClr val="2B2B2B"/>
              </a:clrFrom>
              <a:clrTo>
                <a:srgbClr val="2B2B2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1600" y="3861048"/>
            <a:ext cx="6120680" cy="230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23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9B47D1-CDAD-2348-8ADB-D23A4D694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Model-View Programming</a:t>
            </a:r>
          </a:p>
        </p:txBody>
      </p:sp>
      <p:pic>
        <p:nvPicPr>
          <p:cNvPr id="3074" name="Picture 2" descr="https://doc.qt.io/qt-5/images/shareddirmodel.png">
            <a:extLst>
              <a:ext uri="{FF2B5EF4-FFF2-40B4-BE49-F238E27FC236}">
                <a16:creationId xmlns:a16="http://schemas.microsoft.com/office/drawing/2014/main" id="{ACB025AD-AF41-BF4C-BA63-11AF69908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933056"/>
            <a:ext cx="8226660" cy="226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doc.qt.io/qt-5/images/modelview-overview.png">
            <a:extLst>
              <a:ext uri="{FF2B5EF4-FFF2-40B4-BE49-F238E27FC236}">
                <a16:creationId xmlns:a16="http://schemas.microsoft.com/office/drawing/2014/main" id="{9CB2354D-9E42-5D4B-AC39-CC904F60D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14902"/>
            <a:ext cx="2352915" cy="253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0D342955-1957-694E-8E75-F7DF793482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0624" y="1616058"/>
            <a:ext cx="5689327" cy="1253223"/>
          </a:xfrm>
        </p:spPr>
        <p:txBody>
          <a:bodyPr/>
          <a:lstStyle/>
          <a:p>
            <a:pPr marL="0" indent="0" algn="ctr">
              <a:buNone/>
            </a:pPr>
            <a:r>
              <a:rPr lang="de-DE" i="1" dirty="0" err="1"/>
              <a:t>Don‘t</a:t>
            </a:r>
            <a:r>
              <a:rPr lang="de-DE" i="1" dirty="0"/>
              <a:t> </a:t>
            </a:r>
            <a:r>
              <a:rPr lang="de-DE" i="1" dirty="0" err="1"/>
              <a:t>change</a:t>
            </a:r>
            <a:r>
              <a:rPr lang="de-DE" i="1" dirty="0"/>
              <a:t> </a:t>
            </a:r>
            <a:r>
              <a:rPr lang="de-DE" i="1" dirty="0" err="1"/>
              <a:t>data</a:t>
            </a:r>
            <a:r>
              <a:rPr lang="de-DE" i="1" dirty="0"/>
              <a:t> just </a:t>
            </a:r>
            <a:r>
              <a:rPr lang="de-DE" i="1" dirty="0" err="1"/>
              <a:t>to</a:t>
            </a:r>
            <a:r>
              <a:rPr lang="de-DE" i="1" dirty="0"/>
              <a:t> </a:t>
            </a:r>
            <a:r>
              <a:rPr lang="de-DE" i="1" dirty="0" err="1"/>
              <a:t>visualize</a:t>
            </a:r>
            <a:r>
              <a:rPr lang="de-DE" i="1" dirty="0"/>
              <a:t> </a:t>
            </a:r>
            <a:r>
              <a:rPr lang="de-DE" i="1" dirty="0" err="1"/>
              <a:t>it!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2386416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68B681-83A5-3D4B-8C46-AA69128A1C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90104" y="1484783"/>
            <a:ext cx="6553422" cy="1944217"/>
          </a:xfrm>
        </p:spPr>
        <p:txBody>
          <a:bodyPr/>
          <a:lstStyle/>
          <a:p>
            <a:r>
              <a:rPr lang="de-DE" dirty="0" err="1"/>
              <a:t>freen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open </a:t>
            </a:r>
            <a:r>
              <a:rPr lang="de-DE" dirty="0" err="1"/>
              <a:t>source</a:t>
            </a:r>
            <a:endParaRPr lang="de-DE" dirty="0"/>
          </a:p>
          <a:p>
            <a:pPr lvl="1"/>
            <a:r>
              <a:rPr lang="de-DE" dirty="0"/>
              <a:t>GNU GPL-2, Open </a:t>
            </a:r>
            <a:r>
              <a:rPr lang="de-DE" dirty="0" err="1"/>
              <a:t>Geospatial</a:t>
            </a:r>
            <a:r>
              <a:rPr lang="de-DE" dirty="0"/>
              <a:t> </a:t>
            </a:r>
            <a:r>
              <a:rPr lang="de-DE" dirty="0" err="1"/>
              <a:t>Foundations</a:t>
            </a:r>
            <a:r>
              <a:rPr lang="de-DE" dirty="0"/>
              <a:t> </a:t>
            </a:r>
          </a:p>
          <a:p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Qt</a:t>
            </a:r>
            <a:r>
              <a:rPr lang="de-DE" dirty="0"/>
              <a:t>, </a:t>
            </a:r>
            <a:r>
              <a:rPr lang="de-DE" dirty="0" err="1"/>
              <a:t>PyQt</a:t>
            </a:r>
            <a:r>
              <a:rPr lang="de-DE" dirty="0"/>
              <a:t> API</a:t>
            </a:r>
          </a:p>
          <a:p>
            <a:pPr marL="0" indent="0">
              <a:buNone/>
            </a:pPr>
            <a:r>
              <a:rPr lang="de-DE" dirty="0"/>
              <a:t/>
            </a:r>
            <a:br>
              <a:rPr lang="de-DE" dirty="0"/>
            </a:b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7EBFA5-F8EF-E849-86C4-5D4FAE331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QGIS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42C7A9-F792-674C-884C-2B550FFBD8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22824"/>
            <a:ext cx="1368152" cy="136815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DD47748-B454-6A4D-B759-D6CCF3B40226}"/>
              </a:ext>
            </a:extLst>
          </p:cNvPr>
          <p:cNvGrpSpPr/>
          <p:nvPr/>
        </p:nvGrpSpPr>
        <p:grpSpPr>
          <a:xfrm>
            <a:off x="748359" y="3029357"/>
            <a:ext cx="7884368" cy="3184477"/>
            <a:chOff x="759158" y="3040692"/>
            <a:chExt cx="7884368" cy="318447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1970B4F-FA8F-5D45-A632-5E6FAE59A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158" y="3708881"/>
              <a:ext cx="7884368" cy="2516288"/>
            </a:xfrm>
            <a:prstGeom prst="rect">
              <a:avLst/>
            </a:prstGeom>
          </p:spPr>
        </p:pic>
        <p:sp>
          <p:nvSpPr>
            <p:cNvPr id="8" name="Text Placeholder 1">
              <a:extLst>
                <a:ext uri="{FF2B5EF4-FFF2-40B4-BE49-F238E27FC236}">
                  <a16:creationId xmlns:a16="http://schemas.microsoft.com/office/drawing/2014/main" id="{59457018-D6AB-2541-9AC8-6B426827BA79}"/>
                </a:ext>
              </a:extLst>
            </p:cNvPr>
            <p:cNvSpPr txBox="1">
              <a:spLocks/>
            </p:cNvSpPr>
            <p:nvPr/>
          </p:nvSpPr>
          <p:spPr>
            <a:xfrm>
              <a:off x="3718703" y="3040692"/>
              <a:ext cx="1512863" cy="668189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  <a:defRPr sz="3200" b="0" i="0">
                  <a:solidFill>
                    <a:schemeClr val="bg1"/>
                  </a:solidFill>
                  <a:latin typeface="Helvetica" pitchFamily="2" charset="0"/>
                  <a:ea typeface="Helvetica" pitchFamily="2" charset="0"/>
                  <a:cs typeface="Arial Hebrew Light" pitchFamily="2" charset="-79"/>
                </a:defRPr>
              </a:lvl1pPr>
              <a:lvl2pPr marL="396000" indent="0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Tx/>
                <a:buNone/>
                <a:defRPr sz="2000" b="0" i="0">
                  <a:solidFill>
                    <a:schemeClr val="bg1"/>
                  </a:solidFill>
                  <a:latin typeface="Helvetica" pitchFamily="2" charset="0"/>
                  <a:ea typeface="Helvetica" pitchFamily="2" charset="0"/>
                  <a:cs typeface="Arial Hebrew Light" pitchFamily="2" charset="-79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2800" b="0" i="0">
                  <a:solidFill>
                    <a:schemeClr val="bg1"/>
                  </a:solidFill>
                  <a:latin typeface="Helvetica" pitchFamily="2" charset="0"/>
                  <a:ea typeface="Helvetica" pitchFamily="2" charset="0"/>
                  <a:cs typeface="Arial Hebrew Light" pitchFamily="2" charset="-79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2800" b="0" i="0">
                  <a:solidFill>
                    <a:schemeClr val="bg1"/>
                  </a:solidFill>
                  <a:latin typeface="Helvetica" pitchFamily="2" charset="0"/>
                  <a:ea typeface="Helvetica" pitchFamily="2" charset="0"/>
                  <a:cs typeface="Arial Hebrew Light" pitchFamily="2" charset="-79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800" b="0" i="0">
                  <a:solidFill>
                    <a:schemeClr val="bg1"/>
                  </a:solidFill>
                  <a:latin typeface="Helvetica" pitchFamily="2" charset="0"/>
                  <a:ea typeface="Helvetica" pitchFamily="2" charset="0"/>
                  <a:cs typeface="Arial Hebrew Light" pitchFamily="2" charset="-79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kern="0" dirty="0" err="1"/>
                <a:t>horray</a:t>
              </a:r>
              <a:r>
                <a:rPr lang="en-US" kern="0" dirty="0"/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834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68B681-83A5-3D4B-8C46-AA69128A1C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51720" y="1056142"/>
            <a:ext cx="6696743" cy="5472336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>
              <a:buClr>
                <a:schemeClr val="tx1"/>
              </a:buClr>
              <a:buFontTx/>
              <a:buChar char=" "/>
            </a:pPr>
            <a:r>
              <a:rPr lang="de-DE" dirty="0" err="1"/>
              <a:t>visual</a:t>
            </a:r>
            <a:r>
              <a:rPr lang="de-DE" dirty="0"/>
              <a:t> </a:t>
            </a:r>
            <a:r>
              <a:rPr lang="de-DE" dirty="0" err="1"/>
              <a:t>frontends</a:t>
            </a:r>
            <a:endParaRPr lang="de-DE" dirty="0"/>
          </a:p>
          <a:p>
            <a:pPr lvl="1"/>
            <a:r>
              <a:rPr lang="de-DE" dirty="0"/>
              <a:t>human-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interaction</a:t>
            </a:r>
            <a:endParaRPr lang="de-DE" dirty="0"/>
          </a:p>
          <a:p>
            <a:pPr lvl="1"/>
            <a:endParaRPr lang="de-DE" dirty="0"/>
          </a:p>
          <a:p>
            <a:pPr>
              <a:buFont typeface="Helvetica" panose="020B0604020202020204" pitchFamily="34" charset="0"/>
              <a:buChar char=" "/>
            </a:pPr>
            <a:r>
              <a:rPr lang="de-DE" dirty="0" err="1"/>
              <a:t>direct</a:t>
            </a:r>
            <a:r>
              <a:rPr lang="de-DE" dirty="0"/>
              <a:t> </a:t>
            </a:r>
            <a:r>
              <a:rPr lang="de-DE" dirty="0" err="1"/>
              <a:t>manipulation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graphical</a:t>
            </a:r>
            <a:r>
              <a:rPr lang="de-DE" dirty="0"/>
              <a:t> </a:t>
            </a:r>
            <a:r>
              <a:rPr lang="de-DE" dirty="0" err="1"/>
              <a:t>elements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7EBFA5-F8EF-E849-86C4-5D4FAE331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Graphical</a:t>
            </a:r>
            <a:r>
              <a:rPr lang="de-DE" dirty="0"/>
              <a:t> User Interfaces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10" y="3137562"/>
            <a:ext cx="2025245" cy="582605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84784"/>
            <a:ext cx="1810401" cy="122413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395536" y="4653136"/>
            <a:ext cx="78488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sz="3600" i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3600" i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Make</a:t>
            </a:r>
            <a:r>
              <a:rPr lang="de-DE" sz="3600" i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hardware</a:t>
            </a:r>
            <a:r>
              <a:rPr lang="de-DE" sz="3600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/</a:t>
            </a:r>
            <a:r>
              <a:rPr lang="de-DE" sz="3600" i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software</a:t>
            </a:r>
            <a:r>
              <a:rPr lang="de-DE" sz="3600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usable</a:t>
            </a:r>
            <a:r>
              <a:rPr lang="de-DE" sz="3600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marL="0" indent="0" algn="ctr">
              <a:buNone/>
            </a:pPr>
            <a:r>
              <a:rPr lang="de-DE" sz="3600" i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for</a:t>
            </a:r>
            <a:r>
              <a:rPr lang="de-DE" sz="3600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3600" i="1" strike="sngStrike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programmers</a:t>
            </a:r>
            <a:r>
              <a:rPr lang="de-DE" sz="3600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3600" i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users</a:t>
            </a:r>
            <a:endParaRPr lang="de-DE" sz="3600" i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25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63884A-8797-F24A-9064-E7EAB0B00A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1"/>
                </a:solidFill>
              </a:rPr>
              <a:t>www.pyqtgraph.org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" dirty="0"/>
              <a:t>why do we use </a:t>
            </a:r>
            <a:r>
              <a:rPr lang="en" dirty="0" err="1"/>
              <a:t>pyqtgraph</a:t>
            </a:r>
            <a:r>
              <a:rPr lang="en" dirty="0"/>
              <a:t>?</a:t>
            </a:r>
          </a:p>
          <a:p>
            <a:pPr lvl="1"/>
            <a:r>
              <a:rPr lang="en" dirty="0"/>
              <a:t>speed, pure-python package, rapid-</a:t>
            </a:r>
            <a:r>
              <a:rPr lang="en" dirty="0" err="1"/>
              <a:t>gui</a:t>
            </a:r>
            <a:r>
              <a:rPr lang="en" dirty="0"/>
              <a:t> development, interactivity</a:t>
            </a:r>
          </a:p>
          <a:p>
            <a:pPr lvl="1"/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1E1676-4759-7D44-9999-4BE941447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PyQtGraph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F3A8BF-4F18-6344-BCE6-9030DACB6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856481"/>
            <a:ext cx="3816823" cy="29487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E91CD1-8F14-A54F-B40F-0D51416EE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578" y="2905818"/>
            <a:ext cx="5580112" cy="358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3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ADD4B5-A363-974A-BFB2-CE8F327D6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629653"/>
            <a:ext cx="6832391" cy="422834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A3DF0F3-363A-9D49-8C73-85B54AC0C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Charts?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66F770-2FAB-B24C-8CE0-75F7FB509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980" y="1240323"/>
            <a:ext cx="4344020" cy="4426606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22B90D04-7859-C74A-B127-0DBD2056F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8039" y="1191071"/>
            <a:ext cx="8137598" cy="4752256"/>
          </a:xfrm>
        </p:spPr>
        <p:txBody>
          <a:bodyPr/>
          <a:lstStyle/>
          <a:p>
            <a:r>
              <a:rPr lang="de-DE" dirty="0" err="1"/>
              <a:t>model</a:t>
            </a:r>
            <a:r>
              <a:rPr lang="de-DE" dirty="0"/>
              <a:t> – </a:t>
            </a:r>
            <a:r>
              <a:rPr lang="de-DE" dirty="0" err="1"/>
              <a:t>view</a:t>
            </a:r>
            <a:r>
              <a:rPr lang="de-DE" dirty="0"/>
              <a:t> </a:t>
            </a:r>
            <a:r>
              <a:rPr lang="de-DE" dirty="0" err="1"/>
              <a:t>concept</a:t>
            </a:r>
            <a:endParaRPr lang="de-DE" dirty="0"/>
          </a:p>
          <a:p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not in QGIS </a:t>
            </a:r>
            <a:r>
              <a:rPr lang="de-DE" dirty="0">
                <a:sym typeface="Wingdings" pitchFamily="2" charset="2"/>
              </a:rPr>
              <a:t>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087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68B681-83A5-3D4B-8C46-AA69128A1C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67744" y="1412776"/>
            <a:ext cx="6625430" cy="4752256"/>
          </a:xfrm>
        </p:spPr>
        <p:txBody>
          <a:bodyPr/>
          <a:lstStyle/>
          <a:p>
            <a:r>
              <a:rPr lang="de-DE" dirty="0"/>
              <a:t>Part I: Basics</a:t>
            </a:r>
          </a:p>
          <a:p>
            <a:pPr lvl="1"/>
            <a:r>
              <a:rPr lang="de-DE" dirty="0" err="1"/>
              <a:t>From</a:t>
            </a:r>
            <a:r>
              <a:rPr lang="de-DE" dirty="0"/>
              <a:t> „</a:t>
            </a:r>
            <a:r>
              <a:rPr lang="de-DE" dirty="0" err="1"/>
              <a:t>Hello</a:t>
            </a:r>
            <a:r>
              <a:rPr lang="de-DE" dirty="0"/>
              <a:t> World“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Qt</a:t>
            </a:r>
            <a:r>
              <a:rPr lang="de-DE" dirty="0"/>
              <a:t> Designer</a:t>
            </a:r>
          </a:p>
          <a:p>
            <a:endParaRPr lang="de-DE" dirty="0"/>
          </a:p>
          <a:p>
            <a:r>
              <a:rPr lang="de-DE" dirty="0"/>
              <a:t>Part II: </a:t>
            </a:r>
            <a:r>
              <a:rPr lang="de-DE" dirty="0" err="1"/>
              <a:t>EnMAP</a:t>
            </a:r>
            <a:r>
              <a:rPr lang="de-DE" dirty="0"/>
              <a:t>-Box </a:t>
            </a:r>
            <a:r>
              <a:rPr lang="de-DE" dirty="0" err="1"/>
              <a:t>Applications</a:t>
            </a:r>
            <a:endParaRPr lang="de-DE" dirty="0"/>
          </a:p>
          <a:p>
            <a:pPr lvl="1"/>
            <a:r>
              <a:rPr lang="de-DE" dirty="0"/>
              <a:t>Bring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EnMAP</a:t>
            </a:r>
            <a:r>
              <a:rPr lang="de-DE" dirty="0"/>
              <a:t>-Box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interact</a:t>
            </a:r>
            <a:r>
              <a:rPr lang="de-DE" dirty="0"/>
              <a:t> </a:t>
            </a:r>
            <a:r>
              <a:rPr lang="de-DE" dirty="0" err="1"/>
              <a:t>with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Part III: </a:t>
            </a:r>
            <a:r>
              <a:rPr lang="de-DE" dirty="0" err="1"/>
              <a:t>Advanced</a:t>
            </a:r>
            <a:r>
              <a:rPr lang="de-DE" dirty="0"/>
              <a:t> Topics</a:t>
            </a:r>
          </a:p>
          <a:p>
            <a:pPr lvl="1"/>
            <a:r>
              <a:rPr lang="de-DE" dirty="0" err="1"/>
              <a:t>Spectral</a:t>
            </a:r>
            <a:r>
              <a:rPr lang="de-DE" dirty="0"/>
              <a:t> Libraries, </a:t>
            </a:r>
            <a:r>
              <a:rPr lang="de-DE" dirty="0" err="1"/>
              <a:t>Classification</a:t>
            </a:r>
            <a:r>
              <a:rPr lang="de-DE" dirty="0"/>
              <a:t> </a:t>
            </a:r>
            <a:r>
              <a:rPr lang="de-DE" dirty="0" err="1"/>
              <a:t>Schemes</a:t>
            </a:r>
            <a:r>
              <a:rPr lang="de-DE" dirty="0"/>
              <a:t>, </a:t>
            </a:r>
          </a:p>
          <a:p>
            <a:pPr lvl="1"/>
            <a:r>
              <a:rPr lang="de-DE" dirty="0"/>
              <a:t>AMA (</a:t>
            </a:r>
            <a:r>
              <a:rPr lang="de-DE" dirty="0" err="1"/>
              <a:t>ask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7EBFA5-F8EF-E849-86C4-5D4FAE331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Programming</a:t>
            </a:r>
            <a:r>
              <a:rPr lang="de-DE" dirty="0"/>
              <a:t> Tutorial 2</a:t>
            </a:r>
          </a:p>
        </p:txBody>
      </p:sp>
      <p:pic>
        <p:nvPicPr>
          <p:cNvPr id="8194" name="Picture 2" descr="../_images/example5_enmapboxworkshopui_plotwidge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24" y="1484784"/>
            <a:ext cx="1665305" cy="2034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 bwMode="auto">
          <a:xfrm>
            <a:off x="323528" y="949759"/>
            <a:ext cx="5024430" cy="34996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 rtlCol="0" anchor="ctr">
            <a:spAutoFit/>
          </a:bodyPr>
          <a:lstStyle/>
          <a:p>
            <a:pPr defTabSz="719138">
              <a:lnSpc>
                <a:spcPts val="21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286375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6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14:00 ( “</a:t>
            </a:r>
            <a:r>
              <a:rPr lang="de-DE" sz="16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black</a:t>
            </a:r>
            <a:r>
              <a:rPr lang="de-DE" sz="16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“, </a:t>
            </a:r>
            <a:r>
              <a:rPr lang="de-DE" sz="16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room</a:t>
            </a:r>
            <a:r>
              <a:rPr lang="de-DE" sz="16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1‘231) , 16:15 („</a:t>
            </a:r>
            <a:r>
              <a:rPr lang="de-DE" sz="16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blue</a:t>
            </a:r>
            <a:r>
              <a:rPr lang="de-DE" sz="16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“,  </a:t>
            </a:r>
            <a:r>
              <a:rPr lang="de-DE" sz="16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room</a:t>
            </a:r>
            <a:r>
              <a:rPr lang="de-DE" sz="16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1‘230)</a:t>
            </a:r>
          </a:p>
        </p:txBody>
      </p:sp>
    </p:spTree>
    <p:extLst>
      <p:ext uri="{BB962C8B-B14F-4D97-AF65-F5344CB8AC3E}">
        <p14:creationId xmlns:p14="http://schemas.microsoft.com/office/powerpoint/2010/main" val="64847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F4EFBB-7138-3241-94EA-0987918151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7704" y="2817068"/>
            <a:ext cx="5833343" cy="1223864"/>
          </a:xfrm>
          <a:noFill/>
        </p:spPr>
        <p:txBody>
          <a:bodyPr anchor="ctr"/>
          <a:lstStyle/>
          <a:p>
            <a:pPr marL="0" indent="0" algn="ctr">
              <a:buNone/>
            </a:pPr>
            <a:r>
              <a:rPr lang="en-US" sz="4000" dirty="0"/>
              <a:t>Thanks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174064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1EC268-7743-CF42-A760-34AE56CB0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10" y="649883"/>
            <a:ext cx="8939889" cy="558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3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History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187624" y="5518532"/>
            <a:ext cx="70567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1981: The </a:t>
            </a:r>
            <a:r>
              <a:rPr lang="de-DE" dirty="0" err="1">
                <a:solidFill>
                  <a:schemeClr val="bg1"/>
                </a:solidFill>
              </a:rPr>
              <a:t>first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commercial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system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a </a:t>
            </a:r>
            <a:r>
              <a:rPr lang="de-DE" dirty="0" err="1">
                <a:solidFill>
                  <a:schemeClr val="bg1"/>
                </a:solidFill>
              </a:rPr>
              <a:t>window-based</a:t>
            </a:r>
            <a:r>
              <a:rPr lang="de-DE" dirty="0">
                <a:solidFill>
                  <a:schemeClr val="bg1"/>
                </a:solidFill>
              </a:rPr>
              <a:t> GUI</a:t>
            </a:r>
            <a:endParaRPr lang="de-DE" sz="1400" dirty="0">
              <a:solidFill>
                <a:schemeClr val="bg1"/>
              </a:solidFill>
            </a:endParaRPr>
          </a:p>
          <a:p>
            <a:pPr algn="ctr"/>
            <a:r>
              <a:rPr lang="de-DE" dirty="0">
                <a:solidFill>
                  <a:schemeClr val="bg1"/>
                </a:solidFill>
              </a:rPr>
              <a:t>Xerox Star (Xerox 8010 Information System)</a:t>
            </a:r>
          </a:p>
        </p:txBody>
      </p:sp>
      <p:pic>
        <p:nvPicPr>
          <p:cNvPr id="1032" name="Picture 8" descr="https://upload.wikimedia.org/wikipedia/en/7/78/Rank_Xerox_8010%2B40_brochure_fro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165" y="1038366"/>
            <a:ext cx="3055669" cy="4296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25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History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701824" y="5940569"/>
            <a:ext cx="77403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1983: Apple Lisa,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first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home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computer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a GUI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sz="1400" dirty="0">
                <a:solidFill>
                  <a:schemeClr val="bg1"/>
                </a:solidFill>
              </a:rPr>
              <a:t>https://www.mac-history.net/apple-history-2/apple-lisa/2007-10-12/apple-lisa</a:t>
            </a:r>
          </a:p>
        </p:txBody>
      </p:sp>
      <p:pic>
        <p:nvPicPr>
          <p:cNvPr id="1028" name="Picture 4" descr="https://i1.wp.com/www.mac-history.de/wp-content/uploads/2008/09/apple_lisa_screensho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534" y="1069746"/>
            <a:ext cx="7549613" cy="471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82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Icons</a:t>
            </a:r>
          </a:p>
        </p:txBody>
      </p:sp>
      <p:pic>
        <p:nvPicPr>
          <p:cNvPr id="2050" name="Picture 2" descr="https://upload.wikimedia.org/wikipedia/commons/thumb/0/05/Evolution_of_the_document_icon_shape.jpg/1280px-Evolution_of_the_document_icon_shap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124744"/>
            <a:ext cx="4151921" cy="330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pieren 7"/>
          <p:cNvGrpSpPr/>
          <p:nvPr/>
        </p:nvGrpSpPr>
        <p:grpSpPr>
          <a:xfrm>
            <a:off x="5671901" y="1124744"/>
            <a:ext cx="2069976" cy="2016224"/>
            <a:chOff x="5671901" y="1124744"/>
            <a:chExt cx="2069976" cy="2016224"/>
          </a:xfrm>
        </p:grpSpPr>
        <p:sp>
          <p:nvSpPr>
            <p:cNvPr id="4" name="Rechteck 3"/>
            <p:cNvSpPr/>
            <p:nvPr/>
          </p:nvSpPr>
          <p:spPr>
            <a:xfrm>
              <a:off x="5671901" y="2833191"/>
              <a:ext cx="20699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dirty="0">
                  <a:solidFill>
                    <a:schemeClr val="bg1"/>
                  </a:solidFill>
                </a:rPr>
                <a:t>QGIS „</a:t>
              </a:r>
              <a:r>
                <a:rPr lang="de-DE" sz="1400" dirty="0" err="1">
                  <a:solidFill>
                    <a:schemeClr val="bg1"/>
                  </a:solidFill>
                </a:rPr>
                <a:t>mIconFile.svg</a:t>
              </a:r>
              <a:r>
                <a:rPr lang="de-DE" sz="1400" dirty="0">
                  <a:solidFill>
                    <a:schemeClr val="bg1"/>
                  </a:solidFill>
                </a:rPr>
                <a:t>“</a:t>
              </a:r>
            </a:p>
          </p:txBody>
        </p:sp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8145" y="1124744"/>
              <a:ext cx="1440160" cy="1683879"/>
            </a:xfrm>
            <a:prstGeom prst="rect">
              <a:avLst/>
            </a:prstGeom>
          </p:spPr>
        </p:pic>
      </p:grpSp>
      <p:sp>
        <p:nvSpPr>
          <p:cNvPr id="5" name="Rechteck 4"/>
          <p:cNvSpPr/>
          <p:nvPr/>
        </p:nvSpPr>
        <p:spPr>
          <a:xfrm>
            <a:off x="467544" y="4581128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Evolution </a:t>
            </a:r>
            <a:r>
              <a:rPr lang="de-DE" sz="1600" dirty="0" err="1">
                <a:solidFill>
                  <a:schemeClr val="bg1"/>
                </a:solidFill>
              </a:rPr>
              <a:t>of</a:t>
            </a:r>
            <a:r>
              <a:rPr lang="de-DE" sz="1600" dirty="0">
                <a:solidFill>
                  <a:schemeClr val="bg1"/>
                </a:solidFill>
              </a:rPr>
              <a:t> Xerox Star </a:t>
            </a:r>
            <a:r>
              <a:rPr lang="de-DE" sz="1600" dirty="0" err="1">
                <a:solidFill>
                  <a:schemeClr val="bg1"/>
                </a:solidFill>
              </a:rPr>
              <a:t>document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icon</a:t>
            </a:r>
            <a:endParaRPr lang="de-DE" sz="1600" dirty="0">
              <a:solidFill>
                <a:schemeClr val="bg1"/>
              </a:solidFill>
            </a:endParaRPr>
          </a:p>
          <a:p>
            <a:pPr algn="ctr"/>
            <a:r>
              <a:rPr lang="de-DE" sz="1200" dirty="0">
                <a:solidFill>
                  <a:schemeClr val="bg1"/>
                </a:solidFill>
              </a:rPr>
              <a:t>https://en.wikipedia.org/wiki/Xerox_Star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5553237" y="3454461"/>
            <a:ext cx="2069976" cy="1836874"/>
            <a:chOff x="5553237" y="3454461"/>
            <a:chExt cx="2069976" cy="1836874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68201" y="3454461"/>
              <a:ext cx="1440104" cy="1494705"/>
            </a:xfrm>
            <a:prstGeom prst="rect">
              <a:avLst/>
            </a:prstGeom>
          </p:spPr>
        </p:pic>
        <p:sp>
          <p:nvSpPr>
            <p:cNvPr id="10" name="Rechteck 9"/>
            <p:cNvSpPr/>
            <p:nvPr/>
          </p:nvSpPr>
          <p:spPr>
            <a:xfrm>
              <a:off x="5553237" y="4983558"/>
              <a:ext cx="20699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dirty="0" err="1">
                  <a:solidFill>
                    <a:schemeClr val="bg1"/>
                  </a:solidFill>
                </a:rPr>
                <a:t>Another</a:t>
              </a:r>
              <a:r>
                <a:rPr lang="de-DE" sz="1400" dirty="0">
                  <a:solidFill>
                    <a:schemeClr val="bg1"/>
                  </a:solidFill>
                </a:rPr>
                <a:t> </a:t>
              </a:r>
              <a:r>
                <a:rPr lang="de-DE" sz="1400" dirty="0" err="1">
                  <a:solidFill>
                    <a:schemeClr val="bg1"/>
                  </a:solidFill>
                </a:rPr>
                <a:t>icon</a:t>
              </a:r>
              <a:endParaRPr lang="de-DE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761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dirty="0" err="1"/>
              <a:t>visual</a:t>
            </a:r>
            <a:r>
              <a:rPr lang="de-DE" dirty="0"/>
              <a:t> </a:t>
            </a:r>
            <a:r>
              <a:rPr lang="de-DE" dirty="0" err="1"/>
              <a:t>elements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interaction</a:t>
            </a:r>
            <a:endParaRPr lang="de-DE" dirty="0"/>
          </a:p>
          <a:p>
            <a:pPr algn="ctr"/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Widgets</a:t>
            </a:r>
            <a:endParaRPr lang="de-DE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98103C2-E12D-1749-B839-602ECAE92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34" y="1876076"/>
            <a:ext cx="7018532" cy="477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2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68B681-83A5-3D4B-8C46-AA69128A1C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sz="2800" i="1" dirty="0" err="1"/>
              <a:t>reduces</a:t>
            </a:r>
            <a:r>
              <a:rPr lang="de-DE" sz="2800" i="1" dirty="0"/>
              <a:t> </a:t>
            </a:r>
            <a:r>
              <a:rPr lang="de-DE" sz="2800" i="1" dirty="0" err="1"/>
              <a:t>the</a:t>
            </a:r>
            <a:r>
              <a:rPr lang="de-DE" sz="2800" i="1" dirty="0"/>
              <a:t> </a:t>
            </a:r>
            <a:r>
              <a:rPr lang="de-DE" sz="2800" i="1" dirty="0" err="1"/>
              <a:t>number</a:t>
            </a:r>
            <a:r>
              <a:rPr lang="de-DE" sz="2800" i="1" dirty="0"/>
              <a:t> </a:t>
            </a:r>
            <a:r>
              <a:rPr lang="de-DE" sz="2800" i="1" dirty="0" err="1"/>
              <a:t>of</a:t>
            </a:r>
            <a:r>
              <a:rPr lang="de-DE" sz="2800" i="1" dirty="0"/>
              <a:t> </a:t>
            </a:r>
            <a:r>
              <a:rPr lang="de-DE" sz="2800" i="1" dirty="0" err="1"/>
              <a:t>required</a:t>
            </a:r>
            <a:r>
              <a:rPr lang="de-DE" sz="2800" i="1" dirty="0"/>
              <a:t> user-</a:t>
            </a:r>
            <a:r>
              <a:rPr lang="de-DE" sz="2800" i="1" dirty="0" err="1"/>
              <a:t>interactions</a:t>
            </a:r>
            <a:endParaRPr lang="de-DE" sz="2800" i="1" dirty="0"/>
          </a:p>
          <a:p>
            <a:pPr marL="0" indent="0" algn="ctr">
              <a:buNone/>
            </a:pPr>
            <a:endParaRPr lang="de-DE" sz="2800" i="1" dirty="0"/>
          </a:p>
          <a:p>
            <a:r>
              <a:rPr lang="de-DE" dirty="0"/>
              <a:t>intuitive </a:t>
            </a:r>
            <a:r>
              <a:rPr lang="de-DE" dirty="0" err="1"/>
              <a:t>and</a:t>
            </a:r>
            <a:r>
              <a:rPr lang="de-DE" dirty="0"/>
              <a:t> well-</a:t>
            </a:r>
            <a:r>
              <a:rPr lang="de-DE" dirty="0" err="1"/>
              <a:t>structured</a:t>
            </a:r>
            <a:endParaRPr lang="de-DE" dirty="0"/>
          </a:p>
          <a:p>
            <a:pPr lvl="1"/>
            <a:r>
              <a:rPr lang="de-DE" dirty="0" err="1"/>
              <a:t>good</a:t>
            </a:r>
            <a:r>
              <a:rPr lang="de-DE" dirty="0"/>
              <a:t> user-interfaces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manuals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pick-up</a:t>
            </a:r>
            <a:r>
              <a:rPr lang="de-DE" dirty="0"/>
              <a:t>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concepts</a:t>
            </a:r>
            <a:endParaRPr lang="de-DE" dirty="0"/>
          </a:p>
          <a:p>
            <a:pPr lvl="1"/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tasks</a:t>
            </a:r>
            <a:r>
              <a:rPr lang="de-DE" dirty="0"/>
              <a:t>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software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 err="1"/>
              <a:t>responsive</a:t>
            </a:r>
            <a:endParaRPr lang="de-DE" dirty="0"/>
          </a:p>
          <a:p>
            <a:pPr lvl="1"/>
            <a:r>
              <a:rPr lang="de-DE" dirty="0" err="1"/>
              <a:t>resizability</a:t>
            </a:r>
            <a:r>
              <a:rPr lang="de-DE" dirty="0"/>
              <a:t>, </a:t>
            </a:r>
            <a:r>
              <a:rPr lang="de-DE" dirty="0" err="1"/>
              <a:t>mouse</a:t>
            </a:r>
            <a:r>
              <a:rPr lang="de-DE" dirty="0"/>
              <a:t> </a:t>
            </a:r>
            <a:r>
              <a:rPr lang="de-DE" dirty="0" err="1"/>
              <a:t>cursors</a:t>
            </a:r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7EBFA5-F8EF-E849-86C4-5D4FAE331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Good</a:t>
            </a:r>
            <a:r>
              <a:rPr lang="de-DE" dirty="0"/>
              <a:t> UI Design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3789040"/>
            <a:ext cx="1008112" cy="10463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CD1E9F-7ED0-954B-81FD-3D493C6944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7" t="61292" r="2738" b="33453"/>
          <a:stretch/>
        </p:blipFill>
        <p:spPr>
          <a:xfrm>
            <a:off x="4145655" y="5418566"/>
            <a:ext cx="4747520" cy="71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2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68B681-83A5-3D4B-8C46-AA69128A1C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1561" y="1196752"/>
            <a:ext cx="3888432" cy="5472336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Standard Thread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1. Start</a:t>
            </a:r>
          </a:p>
          <a:p>
            <a:pPr marL="0" indent="0">
              <a:buNone/>
            </a:pPr>
            <a:r>
              <a:rPr lang="de-DE" dirty="0"/>
              <a:t>2. </a:t>
            </a:r>
            <a:r>
              <a:rPr lang="de-DE" dirty="0" err="1"/>
              <a:t>Process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3. </a:t>
            </a:r>
            <a:r>
              <a:rPr lang="de-DE" dirty="0" err="1"/>
              <a:t>Terminate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7EBFA5-F8EF-E849-86C4-5D4FAE331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Ru</a:t>
            </a:r>
            <a:r>
              <a:rPr lang="de-DE" dirty="0" err="1" smtClean="0"/>
              <a:t>ntime</a:t>
            </a:r>
            <a:endParaRPr lang="de-DE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A868B681-83A5-3D4B-8C46-AA69128A1C27}"/>
              </a:ext>
            </a:extLst>
          </p:cNvPr>
          <p:cNvSpPr txBox="1">
            <a:spLocks/>
          </p:cNvSpPr>
          <p:nvPr/>
        </p:nvSpPr>
        <p:spPr>
          <a:xfrm>
            <a:off x="4211960" y="1196752"/>
            <a:ext cx="4464496" cy="547233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3200" b="0" i="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Arial Hebrew Light" pitchFamily="2" charset="-79"/>
              </a:defRPr>
            </a:lvl1pPr>
            <a:lvl2pPr marL="396000" indent="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2000" b="0" i="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Arial Hebrew Light" pitchFamily="2" charset="-79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0" i="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Arial Hebrew Light" pitchFamily="2" charset="-79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0" i="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Arial Hebrew Light" pitchFamily="2" charset="-79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0" i="0">
                <a:solidFill>
                  <a:schemeClr val="bg1"/>
                </a:solidFill>
                <a:latin typeface="Helvetica" pitchFamily="2" charset="0"/>
                <a:ea typeface="Helvetica" pitchFamily="2" charset="0"/>
                <a:cs typeface="Arial Hebrew Light" pitchFamily="2" charset="-79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kern="0" dirty="0"/>
              <a:t>GUI Thread</a:t>
            </a:r>
          </a:p>
          <a:p>
            <a:pPr marL="0" indent="0">
              <a:buNone/>
            </a:pPr>
            <a:endParaRPr lang="de-DE" kern="0" dirty="0"/>
          </a:p>
          <a:p>
            <a:pPr marL="0" indent="0">
              <a:buNone/>
            </a:pPr>
            <a:r>
              <a:rPr lang="de-DE" kern="0" dirty="0"/>
              <a:t>1. Start</a:t>
            </a:r>
          </a:p>
          <a:p>
            <a:pPr marL="0" indent="0">
              <a:buNone/>
            </a:pPr>
            <a:r>
              <a:rPr lang="de-DE" kern="0" dirty="0" smtClean="0"/>
              <a:t>2. Event?</a:t>
            </a:r>
            <a:endParaRPr lang="de-DE" kern="0" dirty="0"/>
          </a:p>
          <a:p>
            <a:pPr marL="800100" lvl="2" indent="0">
              <a:buNone/>
            </a:pPr>
            <a:r>
              <a:rPr lang="de-DE" kern="0" dirty="0" err="1"/>
              <a:t>No</a:t>
            </a:r>
            <a:r>
              <a:rPr lang="de-DE" kern="0" dirty="0"/>
              <a:t>: </a:t>
            </a:r>
            <a:r>
              <a:rPr lang="de-DE" kern="0" dirty="0" err="1"/>
              <a:t>wait</a:t>
            </a:r>
            <a:r>
              <a:rPr lang="de-DE" kern="0" dirty="0"/>
              <a:t> (</a:t>
            </a:r>
            <a:r>
              <a:rPr lang="de-DE" kern="0" dirty="0" err="1"/>
              <a:t>idle</a:t>
            </a:r>
            <a:r>
              <a:rPr lang="de-DE" kern="0" dirty="0"/>
              <a:t>)</a:t>
            </a:r>
          </a:p>
          <a:p>
            <a:pPr marL="800100" lvl="2" indent="0">
              <a:buNone/>
            </a:pPr>
            <a:r>
              <a:rPr lang="de-DE" kern="0" dirty="0"/>
              <a:t>Yes: </a:t>
            </a:r>
            <a:r>
              <a:rPr lang="de-DE" kern="0" dirty="0" err="1"/>
              <a:t>process</a:t>
            </a:r>
            <a:endParaRPr lang="de-DE" kern="0" dirty="0"/>
          </a:p>
          <a:p>
            <a:pPr marL="800100" lvl="2" indent="0">
              <a:buNone/>
            </a:pPr>
            <a:r>
              <a:rPr lang="de-DE" kern="0" dirty="0"/>
              <a:t>Yes: </a:t>
            </a:r>
            <a:r>
              <a:rPr lang="de-DE" kern="0" dirty="0" err="1"/>
              <a:t>terminate</a:t>
            </a:r>
            <a:endParaRPr lang="de-DE" kern="0" dirty="0"/>
          </a:p>
          <a:p>
            <a:pPr marL="800100" lvl="2" indent="0">
              <a:buNone/>
            </a:pPr>
            <a:endParaRPr lang="de-DE" kern="0" dirty="0"/>
          </a:p>
          <a:p>
            <a:pPr marL="800100" lvl="2" indent="0">
              <a:buNone/>
            </a:pPr>
            <a:endParaRPr lang="de-DE" kern="0" dirty="0"/>
          </a:p>
          <a:p>
            <a:pPr marL="510300" lvl="1" indent="-457200"/>
            <a:r>
              <a:rPr lang="de-DE" sz="3200" kern="0" dirty="0"/>
              <a:t>3. </a:t>
            </a:r>
            <a:r>
              <a:rPr lang="de-DE" sz="3200" kern="0" dirty="0" err="1"/>
              <a:t>Terminate</a:t>
            </a:r>
            <a:endParaRPr lang="de-DE" kern="0" dirty="0"/>
          </a:p>
          <a:p>
            <a:pPr marL="510300" lvl="1" indent="-457200"/>
            <a:endParaRPr lang="de-DE" kern="0" dirty="0"/>
          </a:p>
          <a:p>
            <a:pPr marL="53100" lvl="1"/>
            <a:endParaRPr lang="de-DE" kern="0" dirty="0"/>
          </a:p>
        </p:txBody>
      </p:sp>
      <p:sp>
        <p:nvSpPr>
          <p:cNvPr id="12" name="U-Turn Arrow 11">
            <a:extLst>
              <a:ext uri="{FF2B5EF4-FFF2-40B4-BE49-F238E27FC236}">
                <a16:creationId xmlns:a16="http://schemas.microsoft.com/office/drawing/2014/main" id="{F8DCFCD7-4B70-B949-BB39-B627840D8383}"/>
              </a:ext>
            </a:extLst>
          </p:cNvPr>
          <p:cNvSpPr/>
          <p:nvPr/>
        </p:nvSpPr>
        <p:spPr>
          <a:xfrm rot="5400000" flipH="1">
            <a:off x="5652120" y="2636912"/>
            <a:ext cx="2880319" cy="3168352"/>
          </a:xfrm>
          <a:prstGeom prst="uturnArrow">
            <a:avLst>
              <a:gd name="adj1" fmla="val 15780"/>
              <a:gd name="adj2" fmla="val 22332"/>
              <a:gd name="adj3" fmla="val 14596"/>
              <a:gd name="adj4" fmla="val 43750"/>
              <a:gd name="adj5" fmla="val 44846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10CE0E5D-0AA9-354C-BC50-C2ED2DBE81D3}"/>
              </a:ext>
            </a:extLst>
          </p:cNvPr>
          <p:cNvSpPr/>
          <p:nvPr/>
        </p:nvSpPr>
        <p:spPr>
          <a:xfrm>
            <a:off x="3059832" y="2375812"/>
            <a:ext cx="936104" cy="2844588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Bent Arrow 15">
            <a:extLst>
              <a:ext uri="{FF2B5EF4-FFF2-40B4-BE49-F238E27FC236}">
                <a16:creationId xmlns:a16="http://schemas.microsoft.com/office/drawing/2014/main" id="{77A8CE3C-51E4-8045-90E2-29F6AFDF24AD}"/>
              </a:ext>
            </a:extLst>
          </p:cNvPr>
          <p:cNvSpPr/>
          <p:nvPr/>
        </p:nvSpPr>
        <p:spPr>
          <a:xfrm rot="5400000" flipV="1">
            <a:off x="3919529" y="5034001"/>
            <a:ext cx="1376953" cy="741637"/>
          </a:xfrm>
          <a:prstGeom prst="bentArrow">
            <a:avLst>
              <a:gd name="adj1" fmla="val 39505"/>
              <a:gd name="adj2" fmla="val 50000"/>
              <a:gd name="adj3" fmla="val 37088"/>
              <a:gd name="adj4" fmla="val 4375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" name="Gruppieren 6"/>
          <p:cNvGrpSpPr/>
          <p:nvPr/>
        </p:nvGrpSpPr>
        <p:grpSpPr>
          <a:xfrm>
            <a:off x="7512809" y="4453738"/>
            <a:ext cx="1597940" cy="648072"/>
            <a:chOff x="7512809" y="4453738"/>
            <a:chExt cx="1597940" cy="648072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12809" y="4642246"/>
              <a:ext cx="1533333" cy="333333"/>
            </a:xfrm>
            <a:prstGeom prst="rect">
              <a:avLst/>
            </a:prstGeom>
          </p:spPr>
        </p:pic>
        <p:sp>
          <p:nvSpPr>
            <p:cNvPr id="6" name="Ellipse 5"/>
            <p:cNvSpPr/>
            <p:nvPr/>
          </p:nvSpPr>
          <p:spPr>
            <a:xfrm>
              <a:off x="8499189" y="4453738"/>
              <a:ext cx="611560" cy="64807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90819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Object-oriented</a:t>
            </a:r>
            <a:r>
              <a:rPr lang="de-DE" dirty="0"/>
              <a:t> </a:t>
            </a:r>
            <a:r>
              <a:rPr lang="de-DE" dirty="0" err="1"/>
              <a:t>programming</a:t>
            </a:r>
            <a:r>
              <a:rPr lang="de-DE" dirty="0"/>
              <a:t> (OOP)</a:t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9" name="Textfeld 8"/>
          <p:cNvSpPr txBox="1"/>
          <p:nvPr/>
        </p:nvSpPr>
        <p:spPr bwMode="auto">
          <a:xfrm>
            <a:off x="2410444" y="1786779"/>
            <a:ext cx="1116707" cy="363819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lIns="90000" tIns="46800" rIns="90000" bIns="46800" rtlCol="0" anchor="ctr">
            <a:spAutoFit/>
          </a:bodyPr>
          <a:lstStyle/>
          <a:p>
            <a:pPr algn="ctr" defTabSz="719138">
              <a:lnSpc>
                <a:spcPts val="21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286375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6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QWidget</a:t>
            </a:r>
            <a:endParaRPr lang="de-DE" sz="16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58" name="Gruppieren 57"/>
          <p:cNvGrpSpPr/>
          <p:nvPr/>
        </p:nvGrpSpPr>
        <p:grpSpPr>
          <a:xfrm>
            <a:off x="2410444" y="2150598"/>
            <a:ext cx="1116707" cy="667146"/>
            <a:chOff x="2393819" y="2150598"/>
            <a:chExt cx="1116707" cy="667146"/>
          </a:xfrm>
        </p:grpSpPr>
        <p:sp>
          <p:nvSpPr>
            <p:cNvPr id="8" name="Textfeld 7"/>
            <p:cNvSpPr txBox="1"/>
            <p:nvPr/>
          </p:nvSpPr>
          <p:spPr bwMode="auto">
            <a:xfrm>
              <a:off x="2393819" y="2453925"/>
              <a:ext cx="1116707" cy="363819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lIns="90000" tIns="46800" rIns="90000" bIns="46800" rtlCol="0" anchor="ctr">
              <a:spAutoFit/>
            </a:bodyPr>
            <a:lstStyle/>
            <a:p>
              <a:pPr algn="ctr" defTabSz="719138">
                <a:lnSpc>
                  <a:spcPts val="21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286375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de-DE" sz="1600" dirty="0" err="1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QFrame</a:t>
              </a:r>
              <a:endParaRPr lang="de-DE" sz="16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cxnSp>
          <p:nvCxnSpPr>
            <p:cNvPr id="13" name="Gerade Verbindung mit Pfeil 12"/>
            <p:cNvCxnSpPr>
              <a:stCxn id="8" idx="0"/>
              <a:endCxn id="9" idx="2"/>
            </p:cNvCxnSpPr>
            <p:nvPr/>
          </p:nvCxnSpPr>
          <p:spPr>
            <a:xfrm flipV="1">
              <a:off x="2952173" y="2150598"/>
              <a:ext cx="0" cy="303327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uppieren 58"/>
          <p:cNvGrpSpPr/>
          <p:nvPr/>
        </p:nvGrpSpPr>
        <p:grpSpPr>
          <a:xfrm>
            <a:off x="1809419" y="2817744"/>
            <a:ext cx="2320072" cy="708320"/>
            <a:chOff x="1809419" y="3205177"/>
            <a:chExt cx="2320072" cy="708320"/>
          </a:xfrm>
        </p:grpSpPr>
        <p:sp>
          <p:nvSpPr>
            <p:cNvPr id="7" name="Textfeld 6"/>
            <p:cNvSpPr txBox="1"/>
            <p:nvPr/>
          </p:nvSpPr>
          <p:spPr bwMode="auto">
            <a:xfrm>
              <a:off x="1809419" y="3549678"/>
              <a:ext cx="2320072" cy="363819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lIns="90000" tIns="46800" rIns="90000" bIns="46800" rtlCol="0" anchor="ctr">
              <a:spAutoFit/>
            </a:bodyPr>
            <a:lstStyle/>
            <a:p>
              <a:pPr algn="ctr" defTabSz="719138">
                <a:lnSpc>
                  <a:spcPts val="21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286375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de-DE" sz="1600" dirty="0" err="1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QAbstractScrollArea</a:t>
              </a:r>
              <a:endParaRPr lang="de-DE" sz="16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cxnSp>
          <p:nvCxnSpPr>
            <p:cNvPr id="14" name="Gerade Verbindung mit Pfeil 13"/>
            <p:cNvCxnSpPr>
              <a:stCxn id="7" idx="0"/>
              <a:endCxn id="8" idx="2"/>
            </p:cNvCxnSpPr>
            <p:nvPr/>
          </p:nvCxnSpPr>
          <p:spPr>
            <a:xfrm flipH="1" flipV="1">
              <a:off x="2968798" y="3205177"/>
              <a:ext cx="657" cy="344501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uppieren 59"/>
          <p:cNvGrpSpPr/>
          <p:nvPr/>
        </p:nvGrpSpPr>
        <p:grpSpPr>
          <a:xfrm>
            <a:off x="1959249" y="1556792"/>
            <a:ext cx="6141375" cy="2647996"/>
            <a:chOff x="1959249" y="1944225"/>
            <a:chExt cx="6141375" cy="2647996"/>
          </a:xfrm>
        </p:grpSpPr>
        <p:sp>
          <p:nvSpPr>
            <p:cNvPr id="6" name="Textfeld 5"/>
            <p:cNvSpPr txBox="1"/>
            <p:nvPr/>
          </p:nvSpPr>
          <p:spPr bwMode="auto">
            <a:xfrm>
              <a:off x="1959249" y="4246420"/>
              <a:ext cx="2020413" cy="345801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lIns="90000" tIns="46800" rIns="90000" bIns="46800" rtlCol="0" anchor="ctr">
              <a:spAutoFit/>
            </a:bodyPr>
            <a:lstStyle/>
            <a:p>
              <a:pPr algn="ctr" defTabSz="719138">
                <a:lnSpc>
                  <a:spcPts val="21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286375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de-DE" sz="1600" dirty="0" err="1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QGraphicsDisplay</a:t>
              </a:r>
              <a:endParaRPr lang="de-DE" sz="16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cxnSp>
          <p:nvCxnSpPr>
            <p:cNvPr id="17" name="Gerade Verbindung mit Pfeil 16"/>
            <p:cNvCxnSpPr>
              <a:stCxn id="6" idx="0"/>
              <a:endCxn id="7" idx="2"/>
            </p:cNvCxnSpPr>
            <p:nvPr/>
          </p:nvCxnSpPr>
          <p:spPr>
            <a:xfrm flipH="1" flipV="1">
              <a:off x="2969455" y="3913497"/>
              <a:ext cx="1" cy="332923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Grafik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3393" y="1944225"/>
              <a:ext cx="2087231" cy="1409622"/>
            </a:xfrm>
            <a:prstGeom prst="rect">
              <a:avLst/>
            </a:prstGeom>
          </p:spPr>
        </p:pic>
        <p:cxnSp>
          <p:nvCxnSpPr>
            <p:cNvPr id="31" name="Gerader Verbinder 30"/>
            <p:cNvCxnSpPr>
              <a:stCxn id="6" idx="3"/>
              <a:endCxn id="28" idx="1"/>
            </p:cNvCxnSpPr>
            <p:nvPr/>
          </p:nvCxnSpPr>
          <p:spPr>
            <a:xfrm flipV="1">
              <a:off x="3979662" y="2649036"/>
              <a:ext cx="2033731" cy="1770285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uppieren 60"/>
          <p:cNvGrpSpPr/>
          <p:nvPr/>
        </p:nvGrpSpPr>
        <p:grpSpPr>
          <a:xfrm>
            <a:off x="1709315" y="3114339"/>
            <a:ext cx="6391310" cy="1769173"/>
            <a:chOff x="1709315" y="3501772"/>
            <a:chExt cx="6391310" cy="1769173"/>
          </a:xfrm>
        </p:grpSpPr>
        <p:sp>
          <p:nvSpPr>
            <p:cNvPr id="5" name="Textfeld 4"/>
            <p:cNvSpPr txBox="1"/>
            <p:nvPr/>
          </p:nvSpPr>
          <p:spPr bwMode="auto">
            <a:xfrm>
              <a:off x="1709315" y="4925144"/>
              <a:ext cx="2520280" cy="345801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lIns="90000" tIns="46800" rIns="90000" bIns="46800" rtlCol="0" anchor="ctr">
              <a:spAutoFit/>
            </a:bodyPr>
            <a:lstStyle/>
            <a:p>
              <a:pPr algn="ctr" defTabSz="719138">
                <a:lnSpc>
                  <a:spcPts val="21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286375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de-DE" sz="1600" dirty="0" err="1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pyqtgraph.PlotWidget</a:t>
              </a:r>
              <a:endParaRPr lang="de-DE" sz="16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cxnSp>
          <p:nvCxnSpPr>
            <p:cNvPr id="20" name="Gerade Verbindung mit Pfeil 19"/>
            <p:cNvCxnSpPr>
              <a:stCxn id="5" idx="0"/>
              <a:endCxn id="6" idx="2"/>
            </p:cNvCxnSpPr>
            <p:nvPr/>
          </p:nvCxnSpPr>
          <p:spPr>
            <a:xfrm flipV="1">
              <a:off x="2969455" y="4520213"/>
              <a:ext cx="1" cy="404931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Grafik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3394" y="3501772"/>
              <a:ext cx="2087231" cy="1402973"/>
            </a:xfrm>
            <a:prstGeom prst="rect">
              <a:avLst/>
            </a:prstGeom>
          </p:spPr>
        </p:pic>
        <p:cxnSp>
          <p:nvCxnSpPr>
            <p:cNvPr id="32" name="Gerader Verbinder 31"/>
            <p:cNvCxnSpPr>
              <a:stCxn id="5" idx="3"/>
              <a:endCxn id="27" idx="1"/>
            </p:cNvCxnSpPr>
            <p:nvPr/>
          </p:nvCxnSpPr>
          <p:spPr>
            <a:xfrm flipV="1">
              <a:off x="4229595" y="4203259"/>
              <a:ext cx="1783799" cy="894786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uppieren 61"/>
          <p:cNvGrpSpPr/>
          <p:nvPr/>
        </p:nvGrpSpPr>
        <p:grpSpPr>
          <a:xfrm>
            <a:off x="449175" y="4689378"/>
            <a:ext cx="7669612" cy="1420211"/>
            <a:chOff x="449175" y="5076811"/>
            <a:chExt cx="7669612" cy="1420211"/>
          </a:xfrm>
        </p:grpSpPr>
        <p:sp>
          <p:nvSpPr>
            <p:cNvPr id="10" name="Textfeld 9"/>
            <p:cNvSpPr txBox="1"/>
            <p:nvPr/>
          </p:nvSpPr>
          <p:spPr bwMode="auto">
            <a:xfrm>
              <a:off x="449175" y="5603868"/>
              <a:ext cx="5040560" cy="363819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lIns="90000" tIns="46800" rIns="90000" bIns="46800" rtlCol="0" anchor="ctr">
              <a:spAutoFit/>
            </a:bodyPr>
            <a:lstStyle/>
            <a:p>
              <a:pPr algn="ctr" defTabSz="719138">
                <a:lnSpc>
                  <a:spcPts val="21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286375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de-DE" sz="1600" dirty="0" err="1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qps.speclib.plotting.SpectralLibraryPlotWidget</a:t>
              </a:r>
              <a:endParaRPr lang="de-DE" sz="16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cxnSp>
          <p:nvCxnSpPr>
            <p:cNvPr id="23" name="Gerade Verbindung mit Pfeil 22"/>
            <p:cNvCxnSpPr>
              <a:stCxn id="10" idx="0"/>
              <a:endCxn id="5" idx="2"/>
            </p:cNvCxnSpPr>
            <p:nvPr/>
          </p:nvCxnSpPr>
          <p:spPr>
            <a:xfrm flipV="1">
              <a:off x="2969455" y="5198937"/>
              <a:ext cx="0" cy="404931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Grafik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95234" y="5076811"/>
              <a:ext cx="2123553" cy="1420211"/>
            </a:xfrm>
            <a:prstGeom prst="rect">
              <a:avLst/>
            </a:prstGeom>
          </p:spPr>
        </p:pic>
        <p:cxnSp>
          <p:nvCxnSpPr>
            <p:cNvPr id="36" name="Gerader Verbinder 35"/>
            <p:cNvCxnSpPr>
              <a:stCxn id="10" idx="3"/>
              <a:endCxn id="29" idx="1"/>
            </p:cNvCxnSpPr>
            <p:nvPr/>
          </p:nvCxnSpPr>
          <p:spPr>
            <a:xfrm>
              <a:off x="5489735" y="5785778"/>
              <a:ext cx="505499" cy="1139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feld 1"/>
          <p:cNvSpPr txBox="1"/>
          <p:nvPr/>
        </p:nvSpPr>
        <p:spPr bwMode="auto">
          <a:xfrm>
            <a:off x="813215" y="1074589"/>
            <a:ext cx="1792199" cy="36381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 rtlCol="0" anchor="ctr">
            <a:spAutoFit/>
          </a:bodyPr>
          <a:lstStyle/>
          <a:p>
            <a:pPr algn="l" defTabSz="719138">
              <a:lnSpc>
                <a:spcPts val="21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286375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200" dirty="0" err="1" smtClean="0">
                <a:solidFill>
                  <a:srgbClr val="FFC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methods</a:t>
            </a:r>
            <a:r>
              <a:rPr lang="de-DE" sz="1200" dirty="0" smtClean="0">
                <a:solidFill>
                  <a:srgbClr val="FFC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+ </a:t>
            </a:r>
            <a:r>
              <a:rPr lang="de-DE" sz="1200" dirty="0" err="1" smtClean="0">
                <a:solidFill>
                  <a:srgbClr val="FFC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properties</a:t>
            </a:r>
            <a:endParaRPr lang="de-DE" sz="1200" dirty="0" smtClean="0">
              <a:solidFill>
                <a:srgbClr val="FFC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6" name="Textfeld 25"/>
          <p:cNvSpPr txBox="1"/>
          <p:nvPr/>
        </p:nvSpPr>
        <p:spPr bwMode="auto">
          <a:xfrm>
            <a:off x="4229595" y="1071368"/>
            <a:ext cx="2410443" cy="36381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 rtlCol="0" anchor="ctr">
            <a:spAutoFit/>
          </a:bodyPr>
          <a:lstStyle/>
          <a:p>
            <a:pPr algn="l" defTabSz="719138">
              <a:lnSpc>
                <a:spcPts val="21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286375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200" dirty="0" err="1" smtClean="0">
                <a:solidFill>
                  <a:srgbClr val="FFC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more</a:t>
            </a:r>
            <a:r>
              <a:rPr lang="de-DE" sz="1200" dirty="0" smtClean="0">
                <a:solidFill>
                  <a:srgbClr val="FFC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200" dirty="0" err="1" smtClean="0">
                <a:solidFill>
                  <a:srgbClr val="FFC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methods</a:t>
            </a:r>
            <a:r>
              <a:rPr lang="de-DE" sz="1200" dirty="0" smtClean="0">
                <a:solidFill>
                  <a:srgbClr val="FFC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+ </a:t>
            </a:r>
            <a:r>
              <a:rPr lang="de-DE" sz="1200" dirty="0" err="1" smtClean="0">
                <a:solidFill>
                  <a:srgbClr val="FFC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properties</a:t>
            </a:r>
            <a:endParaRPr lang="de-DE" sz="1200" dirty="0" smtClean="0">
              <a:solidFill>
                <a:srgbClr val="FFC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11" name="Gerader Verbinder 10"/>
          <p:cNvCxnSpPr>
            <a:stCxn id="2" idx="2"/>
            <a:endCxn id="9" idx="1"/>
          </p:cNvCxnSpPr>
          <p:nvPr/>
        </p:nvCxnSpPr>
        <p:spPr>
          <a:xfrm>
            <a:off x="1709315" y="1438408"/>
            <a:ext cx="701129" cy="530281"/>
          </a:xfrm>
          <a:prstGeom prst="line">
            <a:avLst/>
          </a:prstGeom>
          <a:ln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8" idx="3"/>
            <a:endCxn id="26" idx="2"/>
          </p:cNvCxnSpPr>
          <p:nvPr/>
        </p:nvCxnSpPr>
        <p:spPr>
          <a:xfrm flipV="1">
            <a:off x="3527151" y="1435187"/>
            <a:ext cx="1907666" cy="1200648"/>
          </a:xfrm>
          <a:prstGeom prst="line">
            <a:avLst/>
          </a:prstGeom>
          <a:ln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55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aesentationen_Geomatik_E_01">
  <a:themeElements>
    <a:clrScheme name="Custom 2">
      <a:dk1>
        <a:srgbClr val="000000"/>
      </a:dk1>
      <a:lt1>
        <a:srgbClr val="FEFFFF"/>
      </a:lt1>
      <a:dk2>
        <a:srgbClr val="FEFFFF"/>
      </a:dk2>
      <a:lt2>
        <a:srgbClr val="FE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round/>
          <a:headEnd/>
          <a:tailEnd/>
        </a:ln>
        <a:effectLst/>
      </a:spPr>
      <a:bodyPr wrap="square" lIns="90000" tIns="46800" rIns="90000" bIns="46800" rtlCol="0" anchor="ctr">
        <a:spAutoFit/>
      </a:bodyPr>
      <a:lstStyle>
        <a:defPPr algn="l" defTabSz="719138">
          <a:lnSpc>
            <a:spcPts val="2100"/>
          </a:lnSpc>
          <a:tabLst>
            <a:tab pos="0" algn="l"/>
            <a:tab pos="914400" algn="l"/>
            <a:tab pos="1828800" algn="l"/>
            <a:tab pos="2743200" algn="l"/>
            <a:tab pos="3657600" algn="l"/>
            <a:tab pos="4572000" algn="l"/>
            <a:tab pos="5286375" algn="l"/>
            <a:tab pos="5486400" algn="l"/>
            <a:tab pos="6400800" algn="l"/>
            <a:tab pos="7315200" algn="l"/>
            <a:tab pos="8229600" algn="l"/>
            <a:tab pos="9144000" algn="l"/>
            <a:tab pos="10058400" algn="l"/>
          </a:tabLst>
          <a:defRPr sz="1600" dirty="0" err="1" smtClean="0">
            <a:solidFill>
              <a:schemeClr val="bg1"/>
            </a:solidFill>
            <a:latin typeface="Source Sans Pro" panose="020B0503030403020204" pitchFamily="34" charset="0"/>
            <a:ea typeface="Source Sans Pro" panose="020B0503030403020204" pitchFamily="34" charset="0"/>
          </a:defRPr>
        </a:defPPr>
      </a:lstStyle>
    </a:tx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Praesentationen_Geomatik_E_01</Template>
  <TotalTime>0</TotalTime>
  <Words>511</Words>
  <Application>Microsoft Office PowerPoint</Application>
  <PresentationFormat>Bildschirmpräsentation (4:3)</PresentationFormat>
  <Paragraphs>149</Paragraphs>
  <Slides>24</Slides>
  <Notes>8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3" baseType="lpstr">
      <vt:lpstr>Arial</vt:lpstr>
      <vt:lpstr>Arial Hebrew Light</vt:lpstr>
      <vt:lpstr>Calibri</vt:lpstr>
      <vt:lpstr>Courier New</vt:lpstr>
      <vt:lpstr>Helvetica</vt:lpstr>
      <vt:lpstr>Source Sans Pro</vt:lpstr>
      <vt:lpstr>Verdana</vt:lpstr>
      <vt:lpstr>Wingdings</vt:lpstr>
      <vt:lpstr>Praesentationen_Geomatik_E_01</vt:lpstr>
      <vt:lpstr>PowerPoint-Präsentation</vt:lpstr>
      <vt:lpstr>Graphical User Interfaces</vt:lpstr>
      <vt:lpstr>History</vt:lpstr>
      <vt:lpstr>History</vt:lpstr>
      <vt:lpstr>Icons</vt:lpstr>
      <vt:lpstr>Widgets</vt:lpstr>
      <vt:lpstr>Good UI Design</vt:lpstr>
      <vt:lpstr>Runtime</vt:lpstr>
      <vt:lpstr>Object-oriented programming (OOP)  </vt:lpstr>
      <vt:lpstr>How to start?</vt:lpstr>
      <vt:lpstr>How to start?</vt:lpstr>
      <vt:lpstr>Use existing functionality</vt:lpstr>
      <vt:lpstr>Qt („cute“)</vt:lpstr>
      <vt:lpstr>Qt Designer &amp; Qt Assistant</vt:lpstr>
      <vt:lpstr>Signals &amp; Slots</vt:lpstr>
      <vt:lpstr>Signals &amp; Slots</vt:lpstr>
      <vt:lpstr>Event Handler</vt:lpstr>
      <vt:lpstr>Qt Model-View Programming</vt:lpstr>
      <vt:lpstr>QGIS</vt:lpstr>
      <vt:lpstr>PyQtGraph</vt:lpstr>
      <vt:lpstr>Qt Charts?</vt:lpstr>
      <vt:lpstr>Programming Tutorial 2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Fabian</dc:creator>
  <cp:lastModifiedBy>Benjamin Jakimow</cp:lastModifiedBy>
  <cp:revision>470</cp:revision>
  <dcterms:created xsi:type="dcterms:W3CDTF">2012-06-29T11:33:59Z</dcterms:created>
  <dcterms:modified xsi:type="dcterms:W3CDTF">2019-02-26T08:01:16Z</dcterms:modified>
</cp:coreProperties>
</file>